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2" r:id="rId4"/>
    <p:sldId id="263" r:id="rId5"/>
    <p:sldId id="264" r:id="rId6"/>
    <p:sldId id="265" r:id="rId7"/>
    <p:sldId id="266" r:id="rId8"/>
    <p:sldId id="267" r:id="rId9"/>
    <p:sldId id="268" r:id="rId10"/>
    <p:sldId id="258" r:id="rId11"/>
    <p:sldId id="269" r:id="rId12"/>
    <p:sldId id="270" r:id="rId13"/>
    <p:sldId id="271" r:id="rId14"/>
    <p:sldId id="272" r:id="rId15"/>
    <p:sldId id="273" r:id="rId16"/>
    <p:sldId id="259" r:id="rId17"/>
    <p:sldId id="274" r:id="rId18"/>
    <p:sldId id="275" r:id="rId19"/>
    <p:sldId id="276" r:id="rId20"/>
    <p:sldId id="277" r:id="rId21"/>
    <p:sldId id="278" r:id="rId22"/>
    <p:sldId id="289" r:id="rId23"/>
    <p:sldId id="290" r:id="rId24"/>
    <p:sldId id="260" r:id="rId25"/>
    <p:sldId id="279" r:id="rId26"/>
    <p:sldId id="280" r:id="rId27"/>
    <p:sldId id="281" r:id="rId28"/>
    <p:sldId id="291" r:id="rId29"/>
    <p:sldId id="292" r:id="rId30"/>
    <p:sldId id="282" r:id="rId31"/>
    <p:sldId id="283" r:id="rId32"/>
    <p:sldId id="261" r:id="rId33"/>
    <p:sldId id="284" r:id="rId34"/>
    <p:sldId id="285" r:id="rId35"/>
    <p:sldId id="293" r:id="rId36"/>
    <p:sldId id="294" r:id="rId37"/>
    <p:sldId id="286" r:id="rId38"/>
    <p:sldId id="287" r:id="rId39"/>
    <p:sldId id="288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000"/>
    <a:srgbClr val="C00000"/>
    <a:srgbClr val="CC0000"/>
    <a:srgbClr val="D158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15" autoAdjust="0"/>
    <p:restoredTop sz="94660"/>
  </p:normalViewPr>
  <p:slideViewPr>
    <p:cSldViewPr snapToGrid="0">
      <p:cViewPr varScale="1">
        <p:scale>
          <a:sx n="72" d="100"/>
          <a:sy n="72" d="100"/>
        </p:scale>
        <p:origin x="53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946906-5F2C-406B-9ECD-61B1BC5590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82CB261-DC4D-4059-A443-DEA4AB6A3A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2C5964-AF5B-4B79-BF94-3635E5357A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DE46A-1B00-4233-BF7F-A8763E2B659C}" type="datetimeFigureOut">
              <a:rPr lang="en-US" smtClean="0"/>
              <a:t>12/26/2018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7CA37C-F83A-4580-9925-472F9518AB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F593D0-BE5C-4E85-92BC-9317521FB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2EF25-D3A9-4297-89E4-8FACE4A15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3935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C73C3B-B7AF-4A36-8580-6136D3401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361DBD-8648-440C-878C-ADD4150A00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B8324A-99BD-4894-A182-93E36EB733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DE46A-1B00-4233-BF7F-A8763E2B659C}" type="datetimeFigureOut">
              <a:rPr lang="en-US" smtClean="0"/>
              <a:t>12/26/2018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C707BE-E2FA-43A2-86BA-05B4B2BE3A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593E9B-BE45-4E1C-899F-F52C90147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2EF25-D3A9-4297-89E4-8FACE4A15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8949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06444AD-A0C2-4F13-8E15-A5992AE930B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6E6528-BC13-4CC3-89EA-8762074B62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40E24-55C5-4D0C-99DA-DE833DCB9A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DE46A-1B00-4233-BF7F-A8763E2B659C}" type="datetimeFigureOut">
              <a:rPr lang="en-US" smtClean="0"/>
              <a:t>12/26/2018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5E913C-A8B4-423F-9406-05468B8EAB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622550-843F-44DB-AD03-1E1E7F1FCC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2EF25-D3A9-4297-89E4-8FACE4A15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2515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C07B46-F91F-47A4-B86D-70C410163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FACCA1-48BD-46C0-93B1-F974ABE228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494550-A2B0-4497-9C3D-1857DEAE54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DE46A-1B00-4233-BF7F-A8763E2B659C}" type="datetimeFigureOut">
              <a:rPr lang="en-US" smtClean="0"/>
              <a:t>12/26/2018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C8F8E5-E7DE-4950-A621-EA6A3FF38E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AEC026-E584-4A8C-9624-5EB3F27E5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2EF25-D3A9-4297-89E4-8FACE4A15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265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EE0CAD-B9FF-400D-9E41-FB5C208F8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BC6168-2B61-42E8-B41A-701BD6E784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1FE497-98FE-4365-A555-1663E398B3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DE46A-1B00-4233-BF7F-A8763E2B659C}" type="datetimeFigureOut">
              <a:rPr lang="en-US" smtClean="0"/>
              <a:t>12/26/2018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5103B3-685B-41A1-92F1-187DD64737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B7530D-0096-4D0B-AEC4-0BB09AC76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2EF25-D3A9-4297-89E4-8FACE4A15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0967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B6CE42-DBC9-4C4B-A09F-B3A64285C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5F9BAB-71A7-4561-ACD4-E8187712BD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61CE41-88C3-4CA5-8358-6C08A2AED7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306C94-4A2A-47B8-8D6E-FFD467FA92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DE46A-1B00-4233-BF7F-A8763E2B659C}" type="datetimeFigureOut">
              <a:rPr lang="en-US" smtClean="0"/>
              <a:t>12/26/2018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30EE57-FBD3-4F7D-95EB-828F285E5C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613189-E3A8-41EC-9106-1445B7E27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2EF25-D3A9-4297-89E4-8FACE4A15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2399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11E438-435F-47FA-9425-A6BA24C520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E11F99-5A77-463A-91F8-782D2ED242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929006-5D65-4609-BBF2-F79BDDABE9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C172C9F-0B07-4E42-B130-EE88B1BB70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9A142C0-12D9-45C0-B7B0-DFBD7D2CA6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61B3FE8-06BE-4F7D-8EE7-5B21179996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DE46A-1B00-4233-BF7F-A8763E2B659C}" type="datetimeFigureOut">
              <a:rPr lang="en-US" smtClean="0"/>
              <a:t>12/26/2018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DCC0BE7-4560-417A-AC83-C9C5B92390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F93D05D-43A8-4689-BE27-80E6929AF7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2EF25-D3A9-4297-89E4-8FACE4A15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5800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5849EB-D180-4B4D-8595-CFB88E89EE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259935-E4E3-429A-8D50-9EED64930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DE46A-1B00-4233-BF7F-A8763E2B659C}" type="datetimeFigureOut">
              <a:rPr lang="en-US" smtClean="0"/>
              <a:t>12/26/2018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3BA972-69F6-4424-AA7E-CDF61F1F0E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5E725D-1149-4461-836E-E05483E5B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2EF25-D3A9-4297-89E4-8FACE4A15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7336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D3C77F4-3ABA-4C4F-ACE6-E2DFD1593C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DE46A-1B00-4233-BF7F-A8763E2B659C}" type="datetimeFigureOut">
              <a:rPr lang="en-US" smtClean="0"/>
              <a:t>12/26/2018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365DEC-A116-4F18-9176-924A858995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2EE386-86D7-4068-8C08-F7905A894B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2EF25-D3A9-4297-89E4-8FACE4A15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9669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3F03C-679C-443C-B49C-83B71A2E62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D19C35-4572-4465-B591-42C0C5C8A3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4A7736-20A0-4B3E-A5FB-A6157ECF95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026C07-E24F-432D-9A29-46D256D8A9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DE46A-1B00-4233-BF7F-A8763E2B659C}" type="datetimeFigureOut">
              <a:rPr lang="en-US" smtClean="0"/>
              <a:t>12/26/2018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FC3675-A7FD-4552-92D1-A94A885ECC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0A4446-C482-4A84-BA41-435EEB0F7C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2EF25-D3A9-4297-89E4-8FACE4A15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1333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E612CD-B845-4801-847F-6995E939B1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4A7EB83-9CD3-4A5F-A1D1-2236310892F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AB0254-EEA3-48B9-89EB-05D598086E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95079A-969F-442F-AFD5-D5EA0A80C9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DE46A-1B00-4233-BF7F-A8763E2B659C}" type="datetimeFigureOut">
              <a:rPr lang="en-US" smtClean="0"/>
              <a:t>12/26/2018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24751C-096A-4252-B486-B1ABAE76CF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4E7EBF-7FA8-44B2-9A9F-F71504718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2EF25-D3A9-4297-89E4-8FACE4A15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8346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2F5D5EE-2DAE-4684-B58A-40DB73756F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F25227-52A4-401A-A091-C2EAD2061D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5620EE-AC68-438A-A2D1-68D089E6FD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CDE46A-1B00-4233-BF7F-A8763E2B659C}" type="datetimeFigureOut">
              <a:rPr lang="en-US" smtClean="0"/>
              <a:t>12/26/2018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E6199A-910A-4D8E-BC2B-A29FF7AB5C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4DE990-1812-4702-BAA0-F0C6A911BB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E2EF25-D3A9-4297-89E4-8FACE4A15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4626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eg"/><Relationship Id="rId4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eg"/><Relationship Id="rId4" Type="http://schemas.openxmlformats.org/officeDocument/2006/relationships/image" Target="../media/image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28160B-D61F-49E3-88CD-A5676B081D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66174" y="3748414"/>
            <a:ext cx="9144000" cy="2387600"/>
          </a:xfrm>
        </p:spPr>
        <p:txBody>
          <a:bodyPr>
            <a:normAutofit/>
          </a:bodyPr>
          <a:lstStyle/>
          <a:p>
            <a:r>
              <a:rPr lang="tr-TR" sz="5000" dirty="0">
                <a:latin typeface="+mn-lt"/>
              </a:rPr>
              <a:t>CONCEPTUAL DESIGN PRESENTATION</a:t>
            </a:r>
            <a:br>
              <a:rPr lang="tr-TR" sz="5000" dirty="0">
                <a:latin typeface="+mn-lt"/>
              </a:rPr>
            </a:br>
            <a:r>
              <a:rPr lang="tr-TR" sz="3400" dirty="0">
                <a:latin typeface="+mn-lt"/>
              </a:rPr>
              <a:t>Devices Trying to Score in Each Others’ Goals</a:t>
            </a:r>
            <a:endParaRPr lang="en-US" sz="3400" dirty="0">
              <a:latin typeface="+mn-lt"/>
            </a:endParaRPr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0FF3214C-27DD-4763-9690-6636C8B14C2E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tr-TR" sz="24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E57822BD-318A-4E81-B49B-3D9B4AD34036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85141577-0165-4731-94DD-320AF0197E2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Resim 23" descr="A close up of a clock&#10;&#10;Description generated with high confidence">
            <a:extLst>
              <a:ext uri="{FF2B5EF4-FFF2-40B4-BE49-F238E27FC236}">
                <a16:creationId xmlns:a16="http://schemas.microsoft.com/office/drawing/2014/main" id="{C3FDF380-4344-48B2-A40E-DE82FF3B6AD4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774" y="103258"/>
            <a:ext cx="4280452" cy="415069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865444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99501"/>
            <a:ext cx="10515600" cy="1325563"/>
          </a:xfrm>
        </p:spPr>
        <p:txBody>
          <a:bodyPr/>
          <a:lstStyle/>
          <a:p>
            <a:pPr algn="ctr"/>
            <a:r>
              <a:rPr lang="tr-TR" dirty="0">
                <a:latin typeface="+mn-lt"/>
              </a:rPr>
              <a:t>CMO</a:t>
            </a:r>
            <a:br>
              <a:rPr lang="tr-TR" dirty="0">
                <a:latin typeface="+mn-lt"/>
              </a:rPr>
            </a:br>
            <a:r>
              <a:rPr lang="tr-TR" dirty="0">
                <a:latin typeface="+mn-lt"/>
              </a:rPr>
              <a:t>BERKAY GÖKSU</a:t>
            </a:r>
            <a:endParaRPr lang="en-US" dirty="0">
              <a:latin typeface="+mn-lt"/>
            </a:endParaRPr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 descr="A person wearing a red shirt and smiling at the camera&#10;&#10;Description automatically generated">
            <a:extLst>
              <a:ext uri="{FF2B5EF4-FFF2-40B4-BE49-F238E27FC236}">
                <a16:creationId xmlns:a16="http://schemas.microsoft.com/office/drawing/2014/main" id="{0A7C5A60-5B06-483A-81F0-18E66968DB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250" y="932936"/>
            <a:ext cx="2857500" cy="3429000"/>
          </a:xfrm>
          <a:prstGeom prst="rect">
            <a:avLst/>
          </a:prstGeom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76941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410003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827367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532097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364490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463051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70687"/>
            <a:ext cx="10515600" cy="1325563"/>
          </a:xfrm>
        </p:spPr>
        <p:txBody>
          <a:bodyPr/>
          <a:lstStyle/>
          <a:p>
            <a:pPr algn="ctr"/>
            <a:r>
              <a:rPr lang="tr-TR" dirty="0">
                <a:latin typeface="+mn-lt"/>
              </a:rPr>
              <a:t>CTO</a:t>
            </a:r>
            <a:br>
              <a:rPr lang="tr-TR" dirty="0">
                <a:latin typeface="+mn-lt"/>
              </a:rPr>
            </a:br>
            <a:r>
              <a:rPr lang="tr-TR" dirty="0">
                <a:latin typeface="+mn-lt"/>
              </a:rPr>
              <a:t>FURKAN BAHADIR ELİK</a:t>
            </a:r>
            <a:endParaRPr lang="en-US" dirty="0">
              <a:latin typeface="+mn-lt"/>
            </a:endParaRPr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623819FE-A385-4F67-8B10-E1272A05E7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8372" y="733886"/>
            <a:ext cx="2790825" cy="3714750"/>
          </a:xfrm>
          <a:prstGeom prst="rect">
            <a:avLst/>
          </a:prstGeom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9850349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659218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919564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546124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77571"/>
            <a:ext cx="10515600" cy="1325563"/>
          </a:xfrm>
        </p:spPr>
        <p:txBody>
          <a:bodyPr/>
          <a:lstStyle/>
          <a:p>
            <a:pPr algn="ctr"/>
            <a:r>
              <a:rPr lang="tr-TR" dirty="0">
                <a:latin typeface="+mn-lt"/>
              </a:rPr>
              <a:t>CEO</a:t>
            </a:r>
            <a:br>
              <a:rPr lang="tr-TR" dirty="0">
                <a:latin typeface="+mn-lt"/>
              </a:rPr>
            </a:br>
            <a:r>
              <a:rPr lang="tr-TR" dirty="0">
                <a:latin typeface="+mn-lt"/>
              </a:rPr>
              <a:t>FATMA NUR ARABACI</a:t>
            </a:r>
            <a:endParaRPr lang="en-US" dirty="0">
              <a:latin typeface="+mn-lt"/>
            </a:endParaRPr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 descr="A person who is smiling and looking at the camera&#10;&#10;Description automatically generated">
            <a:extLst>
              <a:ext uri="{FF2B5EF4-FFF2-40B4-BE49-F238E27FC236}">
                <a16:creationId xmlns:a16="http://schemas.microsoft.com/office/drawing/2014/main" id="{126B5EF2-D49E-4052-A047-85B935AB1E7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10000"/>
                    </a14:imgEffect>
                    <a14:imgEffect>
                      <a14:brightnessContrast contras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4328"/>
          <a:stretch/>
        </p:blipFill>
        <p:spPr>
          <a:xfrm>
            <a:off x="4689865" y="1022552"/>
            <a:ext cx="2812270" cy="3370433"/>
          </a:xfrm>
          <a:prstGeom prst="rect">
            <a:avLst/>
          </a:prstGeom>
          <a:effectLst>
            <a:softEdge rad="12700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9567629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15016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225001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759847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556476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627635"/>
            <a:ext cx="10515600" cy="1325563"/>
          </a:xfrm>
        </p:spPr>
        <p:txBody>
          <a:bodyPr/>
          <a:lstStyle/>
          <a:p>
            <a:pPr algn="ctr"/>
            <a:r>
              <a:rPr lang="tr-TR" dirty="0">
                <a:latin typeface="+mn-lt"/>
              </a:rPr>
              <a:t>CFO</a:t>
            </a:r>
            <a:br>
              <a:rPr lang="tr-TR" dirty="0">
                <a:latin typeface="+mn-lt"/>
              </a:rPr>
            </a:br>
            <a:r>
              <a:rPr lang="tr-TR" dirty="0">
                <a:latin typeface="+mn-lt"/>
              </a:rPr>
              <a:t>AYCAN BEYENİR</a:t>
            </a:r>
            <a:endParaRPr lang="en-US" dirty="0">
              <a:latin typeface="+mn-lt"/>
            </a:endParaRPr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 descr="A person wearing a black shirt&#10;&#10;Description automatically generated">
            <a:extLst>
              <a:ext uri="{FF2B5EF4-FFF2-40B4-BE49-F238E27FC236}">
                <a16:creationId xmlns:a16="http://schemas.microsoft.com/office/drawing/2014/main" id="{64B2D484-5430-4E0B-A523-C7F0982AE4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7821" y="846093"/>
            <a:ext cx="3156357" cy="3781542"/>
          </a:xfrm>
          <a:prstGeom prst="rect">
            <a:avLst/>
          </a:prstGeom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24156689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205106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692894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633423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077006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337614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Shape 267">
            <a:extLst>
              <a:ext uri="{FF2B5EF4-FFF2-40B4-BE49-F238E27FC236}">
                <a16:creationId xmlns:a16="http://schemas.microsoft.com/office/drawing/2014/main" id="{5FD15220-CD70-4BD0-B871-523FF8BD8F94}"/>
              </a:ext>
            </a:extLst>
          </p:cNvPr>
          <p:cNvSpPr/>
          <p:nvPr/>
        </p:nvSpPr>
        <p:spPr>
          <a:xfrm>
            <a:off x="3611893" y="1792800"/>
            <a:ext cx="806733" cy="806734"/>
          </a:xfrm>
          <a:prstGeom prst="rect">
            <a:avLst/>
          </a:prstGeom>
          <a:solidFill>
            <a:schemeClr val="accent6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pPr algn="ctr">
              <a:defRPr>
                <a:solidFill>
                  <a:srgbClr val="FFFFFF"/>
                </a:solidFill>
              </a:defRPr>
            </a:pPr>
            <a:r>
              <a:rPr lang="en-US" sz="2400" b="1">
                <a:latin typeface="+mj-lt"/>
              </a:rPr>
              <a:t>01</a:t>
            </a:r>
            <a:endParaRPr sz="2400" b="1">
              <a:latin typeface="+mj-lt"/>
            </a:endParaRPr>
          </a:p>
        </p:txBody>
      </p:sp>
      <p:sp>
        <p:nvSpPr>
          <p:cNvPr id="12" name="Shape 270">
            <a:extLst>
              <a:ext uri="{FF2B5EF4-FFF2-40B4-BE49-F238E27FC236}">
                <a16:creationId xmlns:a16="http://schemas.microsoft.com/office/drawing/2014/main" id="{FB1C6BE8-A67F-46AB-BEE3-CF03B0B2E28C}"/>
              </a:ext>
            </a:extLst>
          </p:cNvPr>
          <p:cNvSpPr/>
          <p:nvPr/>
        </p:nvSpPr>
        <p:spPr>
          <a:xfrm>
            <a:off x="8197672" y="1793853"/>
            <a:ext cx="806735" cy="806734"/>
          </a:xfrm>
          <a:prstGeom prst="rect">
            <a:avLst/>
          </a:prstGeom>
          <a:solidFill>
            <a:schemeClr val="accent5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pPr algn="ctr">
              <a:defRPr>
                <a:solidFill>
                  <a:srgbClr val="FFFFFF"/>
                </a:solidFill>
              </a:defRPr>
            </a:pPr>
            <a:r>
              <a:rPr lang="en-US" sz="2400" b="1" dirty="0">
                <a:latin typeface="+mj-lt"/>
              </a:rPr>
              <a:t>0</a:t>
            </a:r>
            <a:r>
              <a:rPr lang="tr-TR" sz="2400" b="1" dirty="0">
                <a:latin typeface="+mj-lt"/>
              </a:rPr>
              <a:t>4</a:t>
            </a:r>
            <a:endParaRPr sz="2400" b="1" dirty="0">
              <a:latin typeface="+mj-lt"/>
            </a:endParaRPr>
          </a:p>
        </p:txBody>
      </p:sp>
      <p:sp>
        <p:nvSpPr>
          <p:cNvPr id="13" name="Shape 273">
            <a:extLst>
              <a:ext uri="{FF2B5EF4-FFF2-40B4-BE49-F238E27FC236}">
                <a16:creationId xmlns:a16="http://schemas.microsoft.com/office/drawing/2014/main" id="{07F4BD90-00B0-48C8-B4C1-874A81A8F584}"/>
              </a:ext>
            </a:extLst>
          </p:cNvPr>
          <p:cNvSpPr/>
          <p:nvPr/>
        </p:nvSpPr>
        <p:spPr>
          <a:xfrm>
            <a:off x="3611893" y="2725200"/>
            <a:ext cx="806733" cy="806734"/>
          </a:xfrm>
          <a:prstGeom prst="rect">
            <a:avLst/>
          </a:prstGeom>
          <a:solidFill>
            <a:srgbClr val="FFC000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pPr algn="ctr">
              <a:defRPr>
                <a:solidFill>
                  <a:srgbClr val="FFFFFF"/>
                </a:solidFill>
              </a:defRPr>
            </a:pPr>
            <a:r>
              <a:rPr lang="en-US" sz="2400" b="1" dirty="0">
                <a:latin typeface="+mj-lt"/>
              </a:rPr>
              <a:t>0</a:t>
            </a:r>
            <a:r>
              <a:rPr lang="tr-TR" sz="2400" b="1" dirty="0">
                <a:latin typeface="+mj-lt"/>
              </a:rPr>
              <a:t>2</a:t>
            </a:r>
            <a:endParaRPr sz="2400" b="1" dirty="0">
              <a:latin typeface="+mj-lt"/>
            </a:endParaRPr>
          </a:p>
        </p:txBody>
      </p:sp>
      <p:sp>
        <p:nvSpPr>
          <p:cNvPr id="14" name="Shape 276">
            <a:extLst>
              <a:ext uri="{FF2B5EF4-FFF2-40B4-BE49-F238E27FC236}">
                <a16:creationId xmlns:a16="http://schemas.microsoft.com/office/drawing/2014/main" id="{AAFFF1E1-4AEC-4A18-92EE-E7731032D781}"/>
              </a:ext>
            </a:extLst>
          </p:cNvPr>
          <p:cNvSpPr/>
          <p:nvPr/>
        </p:nvSpPr>
        <p:spPr>
          <a:xfrm>
            <a:off x="3611893" y="3661200"/>
            <a:ext cx="806733" cy="806734"/>
          </a:xfrm>
          <a:prstGeom prst="rect">
            <a:avLst/>
          </a:prstGeom>
          <a:solidFill>
            <a:schemeClr val="accent2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pPr algn="ctr">
              <a:defRPr>
                <a:solidFill>
                  <a:srgbClr val="FFFFFF"/>
                </a:solidFill>
              </a:defRPr>
            </a:pPr>
            <a:r>
              <a:rPr lang="en-US" sz="2400" b="1" dirty="0">
                <a:latin typeface="+mj-lt"/>
              </a:rPr>
              <a:t>0</a:t>
            </a:r>
            <a:r>
              <a:rPr lang="tr-TR" sz="2400" b="1" dirty="0">
                <a:latin typeface="+mj-lt"/>
              </a:rPr>
              <a:t>3</a:t>
            </a:r>
            <a:endParaRPr sz="2400" b="1" dirty="0">
              <a:latin typeface="+mj-lt"/>
            </a:endParaRPr>
          </a:p>
        </p:txBody>
      </p:sp>
      <p:sp>
        <p:nvSpPr>
          <p:cNvPr id="15" name="Shape 279">
            <a:extLst>
              <a:ext uri="{FF2B5EF4-FFF2-40B4-BE49-F238E27FC236}">
                <a16:creationId xmlns:a16="http://schemas.microsoft.com/office/drawing/2014/main" id="{91ABF1EB-9D6F-4B3A-A06D-B4570596228A}"/>
              </a:ext>
            </a:extLst>
          </p:cNvPr>
          <p:cNvSpPr/>
          <p:nvPr/>
        </p:nvSpPr>
        <p:spPr>
          <a:xfrm>
            <a:off x="8197672" y="2725661"/>
            <a:ext cx="806735" cy="806734"/>
          </a:xfrm>
          <a:prstGeom prst="rect">
            <a:avLst/>
          </a:prstGeom>
          <a:solidFill>
            <a:schemeClr val="accent3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pPr algn="ctr">
              <a:defRPr>
                <a:solidFill>
                  <a:srgbClr val="FFFFFF"/>
                </a:solidFill>
              </a:defRPr>
            </a:pPr>
            <a:r>
              <a:rPr lang="en-US" sz="2400" b="1" dirty="0">
                <a:latin typeface="+mj-lt"/>
              </a:rPr>
              <a:t>0</a:t>
            </a:r>
            <a:r>
              <a:rPr lang="tr-TR" sz="2400" b="1" dirty="0">
                <a:latin typeface="+mj-lt"/>
              </a:rPr>
              <a:t>5</a:t>
            </a:r>
            <a:endParaRPr sz="2400" b="1" dirty="0">
              <a:latin typeface="+mj-lt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DFE2056-7DF4-4B22-9F1B-E3656AFFDF7D}"/>
              </a:ext>
            </a:extLst>
          </p:cNvPr>
          <p:cNvGrpSpPr/>
          <p:nvPr/>
        </p:nvGrpSpPr>
        <p:grpSpPr>
          <a:xfrm>
            <a:off x="5193178" y="1077180"/>
            <a:ext cx="2819996" cy="4539854"/>
            <a:chOff x="2924175" y="1682750"/>
            <a:chExt cx="2506663" cy="4035425"/>
          </a:xfrm>
        </p:grpSpPr>
        <p:sp>
          <p:nvSpPr>
            <p:cNvPr id="18" name="Freeform 90">
              <a:extLst>
                <a:ext uri="{FF2B5EF4-FFF2-40B4-BE49-F238E27FC236}">
                  <a16:creationId xmlns:a16="http://schemas.microsoft.com/office/drawing/2014/main" id="{0CEF016A-46E1-4064-AEFA-9EA92054FC60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0625" y="5511800"/>
              <a:ext cx="276225" cy="206375"/>
            </a:xfrm>
            <a:custGeom>
              <a:avLst/>
              <a:gdLst>
                <a:gd name="T0" fmla="*/ 0 w 699"/>
                <a:gd name="T1" fmla="*/ 2 h 520"/>
                <a:gd name="T2" fmla="*/ 0 w 699"/>
                <a:gd name="T3" fmla="*/ 520 h 520"/>
                <a:gd name="T4" fmla="*/ 691 w 699"/>
                <a:gd name="T5" fmla="*/ 520 h 520"/>
                <a:gd name="T6" fmla="*/ 694 w 699"/>
                <a:gd name="T7" fmla="*/ 516 h 520"/>
                <a:gd name="T8" fmla="*/ 699 w 699"/>
                <a:gd name="T9" fmla="*/ 492 h 520"/>
                <a:gd name="T10" fmla="*/ 696 w 699"/>
                <a:gd name="T11" fmla="*/ 466 h 520"/>
                <a:gd name="T12" fmla="*/ 684 w 699"/>
                <a:gd name="T13" fmla="*/ 433 h 520"/>
                <a:gd name="T14" fmla="*/ 657 w 699"/>
                <a:gd name="T15" fmla="*/ 394 h 520"/>
                <a:gd name="T16" fmla="*/ 612 w 699"/>
                <a:gd name="T17" fmla="*/ 353 h 520"/>
                <a:gd name="T18" fmla="*/ 543 w 699"/>
                <a:gd name="T19" fmla="*/ 306 h 520"/>
                <a:gd name="T20" fmla="*/ 497 w 699"/>
                <a:gd name="T21" fmla="*/ 282 h 520"/>
                <a:gd name="T22" fmla="*/ 237 w 699"/>
                <a:gd name="T23" fmla="*/ 152 h 520"/>
                <a:gd name="T24" fmla="*/ 230 w 699"/>
                <a:gd name="T25" fmla="*/ 0 h 520"/>
                <a:gd name="T26" fmla="*/ 0 w 699"/>
                <a:gd name="T27" fmla="*/ 2 h 5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99" h="520">
                  <a:moveTo>
                    <a:pt x="0" y="2"/>
                  </a:moveTo>
                  <a:lnTo>
                    <a:pt x="0" y="520"/>
                  </a:lnTo>
                  <a:lnTo>
                    <a:pt x="691" y="520"/>
                  </a:lnTo>
                  <a:lnTo>
                    <a:pt x="694" y="516"/>
                  </a:lnTo>
                  <a:lnTo>
                    <a:pt x="699" y="492"/>
                  </a:lnTo>
                  <a:lnTo>
                    <a:pt x="696" y="466"/>
                  </a:lnTo>
                  <a:lnTo>
                    <a:pt x="684" y="433"/>
                  </a:lnTo>
                  <a:lnTo>
                    <a:pt x="657" y="394"/>
                  </a:lnTo>
                  <a:lnTo>
                    <a:pt x="612" y="353"/>
                  </a:lnTo>
                  <a:lnTo>
                    <a:pt x="543" y="306"/>
                  </a:lnTo>
                  <a:lnTo>
                    <a:pt x="497" y="282"/>
                  </a:lnTo>
                  <a:lnTo>
                    <a:pt x="237" y="152"/>
                  </a:lnTo>
                  <a:lnTo>
                    <a:pt x="230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19" name="Freeform 91">
              <a:extLst>
                <a:ext uri="{FF2B5EF4-FFF2-40B4-BE49-F238E27FC236}">
                  <a16:creationId xmlns:a16="http://schemas.microsoft.com/office/drawing/2014/main" id="{BCF1E3C8-76ED-4461-B508-AF30D870BE8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09938" y="5511800"/>
              <a:ext cx="277813" cy="206375"/>
            </a:xfrm>
            <a:custGeom>
              <a:avLst/>
              <a:gdLst>
                <a:gd name="T0" fmla="*/ 699 w 699"/>
                <a:gd name="T1" fmla="*/ 2 h 520"/>
                <a:gd name="T2" fmla="*/ 699 w 699"/>
                <a:gd name="T3" fmla="*/ 520 h 520"/>
                <a:gd name="T4" fmla="*/ 8 w 699"/>
                <a:gd name="T5" fmla="*/ 520 h 520"/>
                <a:gd name="T6" fmla="*/ 5 w 699"/>
                <a:gd name="T7" fmla="*/ 516 h 520"/>
                <a:gd name="T8" fmla="*/ 0 w 699"/>
                <a:gd name="T9" fmla="*/ 492 h 520"/>
                <a:gd name="T10" fmla="*/ 3 w 699"/>
                <a:gd name="T11" fmla="*/ 466 h 520"/>
                <a:gd name="T12" fmla="*/ 14 w 699"/>
                <a:gd name="T13" fmla="*/ 433 h 520"/>
                <a:gd name="T14" fmla="*/ 42 w 699"/>
                <a:gd name="T15" fmla="*/ 394 h 520"/>
                <a:gd name="T16" fmla="*/ 87 w 699"/>
                <a:gd name="T17" fmla="*/ 353 h 520"/>
                <a:gd name="T18" fmla="*/ 156 w 699"/>
                <a:gd name="T19" fmla="*/ 306 h 520"/>
                <a:gd name="T20" fmla="*/ 202 w 699"/>
                <a:gd name="T21" fmla="*/ 282 h 520"/>
                <a:gd name="T22" fmla="*/ 462 w 699"/>
                <a:gd name="T23" fmla="*/ 152 h 520"/>
                <a:gd name="T24" fmla="*/ 469 w 699"/>
                <a:gd name="T25" fmla="*/ 0 h 520"/>
                <a:gd name="T26" fmla="*/ 699 w 699"/>
                <a:gd name="T27" fmla="*/ 2 h 5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99" h="520">
                  <a:moveTo>
                    <a:pt x="699" y="2"/>
                  </a:moveTo>
                  <a:lnTo>
                    <a:pt x="699" y="520"/>
                  </a:lnTo>
                  <a:lnTo>
                    <a:pt x="8" y="520"/>
                  </a:lnTo>
                  <a:lnTo>
                    <a:pt x="5" y="516"/>
                  </a:lnTo>
                  <a:lnTo>
                    <a:pt x="0" y="492"/>
                  </a:lnTo>
                  <a:lnTo>
                    <a:pt x="3" y="466"/>
                  </a:lnTo>
                  <a:lnTo>
                    <a:pt x="14" y="433"/>
                  </a:lnTo>
                  <a:lnTo>
                    <a:pt x="42" y="394"/>
                  </a:lnTo>
                  <a:lnTo>
                    <a:pt x="87" y="353"/>
                  </a:lnTo>
                  <a:lnTo>
                    <a:pt x="156" y="306"/>
                  </a:lnTo>
                  <a:lnTo>
                    <a:pt x="202" y="282"/>
                  </a:lnTo>
                  <a:lnTo>
                    <a:pt x="462" y="152"/>
                  </a:lnTo>
                  <a:lnTo>
                    <a:pt x="469" y="0"/>
                  </a:lnTo>
                  <a:lnTo>
                    <a:pt x="699" y="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20" name="Freeform 92">
              <a:extLst>
                <a:ext uri="{FF2B5EF4-FFF2-40B4-BE49-F238E27FC236}">
                  <a16:creationId xmlns:a16="http://schemas.microsoft.com/office/drawing/2014/main" id="{E906048F-BB38-4D87-9CFA-95D901E89582}"/>
                </a:ext>
              </a:extLst>
            </p:cNvPr>
            <p:cNvSpPr>
              <a:spLocks/>
            </p:cNvSpPr>
            <p:nvPr/>
          </p:nvSpPr>
          <p:spPr bwMode="auto">
            <a:xfrm>
              <a:off x="3389313" y="3548063"/>
              <a:ext cx="542925" cy="2016125"/>
            </a:xfrm>
            <a:custGeom>
              <a:avLst/>
              <a:gdLst>
                <a:gd name="T0" fmla="*/ 0 w 1368"/>
                <a:gd name="T1" fmla="*/ 0 h 5080"/>
                <a:gd name="T2" fmla="*/ 148 w 1368"/>
                <a:gd name="T3" fmla="*/ 5080 h 5080"/>
                <a:gd name="T4" fmla="*/ 569 w 1368"/>
                <a:gd name="T5" fmla="*/ 5080 h 5080"/>
                <a:gd name="T6" fmla="*/ 697 w 1368"/>
                <a:gd name="T7" fmla="*/ 919 h 5080"/>
                <a:gd name="T8" fmla="*/ 763 w 1368"/>
                <a:gd name="T9" fmla="*/ 5080 h 5080"/>
                <a:gd name="T10" fmla="*/ 1184 w 1368"/>
                <a:gd name="T11" fmla="*/ 5080 h 5080"/>
                <a:gd name="T12" fmla="*/ 1368 w 1368"/>
                <a:gd name="T13" fmla="*/ 0 h 5080"/>
                <a:gd name="T14" fmla="*/ 0 w 1368"/>
                <a:gd name="T15" fmla="*/ 0 h 50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68" h="5080">
                  <a:moveTo>
                    <a:pt x="0" y="0"/>
                  </a:moveTo>
                  <a:lnTo>
                    <a:pt x="148" y="5080"/>
                  </a:lnTo>
                  <a:lnTo>
                    <a:pt x="569" y="5080"/>
                  </a:lnTo>
                  <a:lnTo>
                    <a:pt x="697" y="919"/>
                  </a:lnTo>
                  <a:lnTo>
                    <a:pt x="763" y="5080"/>
                  </a:lnTo>
                  <a:lnTo>
                    <a:pt x="1184" y="5080"/>
                  </a:lnTo>
                  <a:lnTo>
                    <a:pt x="136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932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21" name="Freeform 93">
              <a:extLst>
                <a:ext uri="{FF2B5EF4-FFF2-40B4-BE49-F238E27FC236}">
                  <a16:creationId xmlns:a16="http://schemas.microsoft.com/office/drawing/2014/main" id="{2C28E6E5-B4F4-46BD-B214-392A9B86A22A}"/>
                </a:ext>
              </a:extLst>
            </p:cNvPr>
            <p:cNvSpPr>
              <a:spLocks/>
            </p:cNvSpPr>
            <p:nvPr/>
          </p:nvSpPr>
          <p:spPr bwMode="auto">
            <a:xfrm>
              <a:off x="4703763" y="2887663"/>
              <a:ext cx="1588" cy="141288"/>
            </a:xfrm>
            <a:custGeom>
              <a:avLst/>
              <a:gdLst>
                <a:gd name="T0" fmla="*/ 0 w 4"/>
                <a:gd name="T1" fmla="*/ 358 h 358"/>
                <a:gd name="T2" fmla="*/ 0 w 4"/>
                <a:gd name="T3" fmla="*/ 4 h 358"/>
                <a:gd name="T4" fmla="*/ 4 w 4"/>
                <a:gd name="T5" fmla="*/ 0 h 358"/>
                <a:gd name="T6" fmla="*/ 4 w 4"/>
                <a:gd name="T7" fmla="*/ 354 h 358"/>
                <a:gd name="T8" fmla="*/ 3 w 4"/>
                <a:gd name="T9" fmla="*/ 357 h 358"/>
                <a:gd name="T10" fmla="*/ 0 w 4"/>
                <a:gd name="T11" fmla="*/ 358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358">
                  <a:moveTo>
                    <a:pt x="0" y="358"/>
                  </a:moveTo>
                  <a:lnTo>
                    <a:pt x="0" y="4"/>
                  </a:lnTo>
                  <a:lnTo>
                    <a:pt x="4" y="0"/>
                  </a:lnTo>
                  <a:lnTo>
                    <a:pt x="4" y="354"/>
                  </a:lnTo>
                  <a:lnTo>
                    <a:pt x="3" y="357"/>
                  </a:lnTo>
                  <a:lnTo>
                    <a:pt x="0" y="358"/>
                  </a:lnTo>
                  <a:close/>
                </a:path>
              </a:pathLst>
            </a:custGeom>
            <a:solidFill>
              <a:srgbClr val="5C6D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22" name="Freeform 95">
              <a:extLst>
                <a:ext uri="{FF2B5EF4-FFF2-40B4-BE49-F238E27FC236}">
                  <a16:creationId xmlns:a16="http://schemas.microsoft.com/office/drawing/2014/main" id="{8CAECCDB-3518-4920-9438-035A6F3E705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87725" y="3471863"/>
              <a:ext cx="547688" cy="76200"/>
            </a:xfrm>
            <a:custGeom>
              <a:avLst/>
              <a:gdLst>
                <a:gd name="T0" fmla="*/ 1380 w 1380"/>
                <a:gd name="T1" fmla="*/ 0 h 196"/>
                <a:gd name="T2" fmla="*/ 0 w 1380"/>
                <a:gd name="T3" fmla="*/ 0 h 196"/>
                <a:gd name="T4" fmla="*/ 5 w 1380"/>
                <a:gd name="T5" fmla="*/ 196 h 196"/>
                <a:gd name="T6" fmla="*/ 1373 w 1380"/>
                <a:gd name="T7" fmla="*/ 196 h 196"/>
                <a:gd name="T8" fmla="*/ 1380 w 1380"/>
                <a:gd name="T9" fmla="*/ 0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80" h="196">
                  <a:moveTo>
                    <a:pt x="1380" y="0"/>
                  </a:moveTo>
                  <a:lnTo>
                    <a:pt x="0" y="0"/>
                  </a:lnTo>
                  <a:lnTo>
                    <a:pt x="5" y="196"/>
                  </a:lnTo>
                  <a:lnTo>
                    <a:pt x="1373" y="196"/>
                  </a:lnTo>
                  <a:lnTo>
                    <a:pt x="1380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23" name="Freeform 96">
              <a:extLst>
                <a:ext uri="{FF2B5EF4-FFF2-40B4-BE49-F238E27FC236}">
                  <a16:creationId xmlns:a16="http://schemas.microsoft.com/office/drawing/2014/main" id="{CD913CA4-2F6A-447A-91BC-0675913BFCFD}"/>
                </a:ext>
              </a:extLst>
            </p:cNvPr>
            <p:cNvSpPr>
              <a:spLocks/>
            </p:cNvSpPr>
            <p:nvPr/>
          </p:nvSpPr>
          <p:spPr bwMode="auto">
            <a:xfrm>
              <a:off x="3308350" y="2473325"/>
              <a:ext cx="276225" cy="1401763"/>
            </a:xfrm>
            <a:custGeom>
              <a:avLst/>
              <a:gdLst>
                <a:gd name="T0" fmla="*/ 0 w 696"/>
                <a:gd name="T1" fmla="*/ 375 h 3534"/>
                <a:gd name="T2" fmla="*/ 92 w 696"/>
                <a:gd name="T3" fmla="*/ 3513 h 3534"/>
                <a:gd name="T4" fmla="*/ 626 w 696"/>
                <a:gd name="T5" fmla="*/ 3534 h 3534"/>
                <a:gd name="T6" fmla="*/ 642 w 696"/>
                <a:gd name="T7" fmla="*/ 636 h 3534"/>
                <a:gd name="T8" fmla="*/ 696 w 696"/>
                <a:gd name="T9" fmla="*/ 0 h 3534"/>
                <a:gd name="T10" fmla="*/ 0 w 696"/>
                <a:gd name="T11" fmla="*/ 375 h 35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96" h="3534">
                  <a:moveTo>
                    <a:pt x="0" y="375"/>
                  </a:moveTo>
                  <a:lnTo>
                    <a:pt x="92" y="3513"/>
                  </a:lnTo>
                  <a:lnTo>
                    <a:pt x="626" y="3534"/>
                  </a:lnTo>
                  <a:lnTo>
                    <a:pt x="642" y="636"/>
                  </a:lnTo>
                  <a:lnTo>
                    <a:pt x="696" y="0"/>
                  </a:lnTo>
                  <a:lnTo>
                    <a:pt x="0" y="375"/>
                  </a:lnTo>
                  <a:close/>
                </a:path>
              </a:pathLst>
            </a:custGeom>
            <a:solidFill>
              <a:srgbClr val="111B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24" name="Freeform 97">
              <a:extLst>
                <a:ext uri="{FF2B5EF4-FFF2-40B4-BE49-F238E27FC236}">
                  <a16:creationId xmlns:a16="http://schemas.microsoft.com/office/drawing/2014/main" id="{0EA00BA3-2F9D-470C-919D-8DB227CA847E}"/>
                </a:ext>
              </a:extLst>
            </p:cNvPr>
            <p:cNvSpPr>
              <a:spLocks/>
            </p:cNvSpPr>
            <p:nvPr/>
          </p:nvSpPr>
          <p:spPr bwMode="auto">
            <a:xfrm>
              <a:off x="3559175" y="2462213"/>
              <a:ext cx="223838" cy="1006475"/>
            </a:xfrm>
            <a:custGeom>
              <a:avLst/>
              <a:gdLst>
                <a:gd name="T0" fmla="*/ 262 w 565"/>
                <a:gd name="T1" fmla="*/ 0 h 2536"/>
                <a:gd name="T2" fmla="*/ 94 w 565"/>
                <a:gd name="T3" fmla="*/ 41 h 2536"/>
                <a:gd name="T4" fmla="*/ 0 w 565"/>
                <a:gd name="T5" fmla="*/ 162 h 2536"/>
                <a:gd name="T6" fmla="*/ 0 w 565"/>
                <a:gd name="T7" fmla="*/ 2536 h 2536"/>
                <a:gd name="T8" fmla="*/ 565 w 565"/>
                <a:gd name="T9" fmla="*/ 2536 h 2536"/>
                <a:gd name="T10" fmla="*/ 558 w 565"/>
                <a:gd name="T11" fmla="*/ 162 h 2536"/>
                <a:gd name="T12" fmla="*/ 437 w 565"/>
                <a:gd name="T13" fmla="*/ 35 h 2536"/>
                <a:gd name="T14" fmla="*/ 262 w 565"/>
                <a:gd name="T15" fmla="*/ 0 h 2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65" h="2536">
                  <a:moveTo>
                    <a:pt x="262" y="0"/>
                  </a:moveTo>
                  <a:lnTo>
                    <a:pt x="94" y="41"/>
                  </a:lnTo>
                  <a:lnTo>
                    <a:pt x="0" y="162"/>
                  </a:lnTo>
                  <a:lnTo>
                    <a:pt x="0" y="2536"/>
                  </a:lnTo>
                  <a:lnTo>
                    <a:pt x="565" y="2536"/>
                  </a:lnTo>
                  <a:lnTo>
                    <a:pt x="558" y="162"/>
                  </a:lnTo>
                  <a:lnTo>
                    <a:pt x="437" y="35"/>
                  </a:lnTo>
                  <a:lnTo>
                    <a:pt x="262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25" name="Freeform 98">
              <a:extLst>
                <a:ext uri="{FF2B5EF4-FFF2-40B4-BE49-F238E27FC236}">
                  <a16:creationId xmlns:a16="http://schemas.microsoft.com/office/drawing/2014/main" id="{4F68E2FF-00BA-4CE5-B6DA-849F77402A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9500" y="2489200"/>
              <a:ext cx="92075" cy="120650"/>
            </a:xfrm>
            <a:custGeom>
              <a:avLst/>
              <a:gdLst>
                <a:gd name="T0" fmla="*/ 111 w 232"/>
                <a:gd name="T1" fmla="*/ 0 h 305"/>
                <a:gd name="T2" fmla="*/ 0 w 232"/>
                <a:gd name="T3" fmla="*/ 171 h 305"/>
                <a:gd name="T4" fmla="*/ 71 w 232"/>
                <a:gd name="T5" fmla="*/ 305 h 305"/>
                <a:gd name="T6" fmla="*/ 155 w 232"/>
                <a:gd name="T7" fmla="*/ 305 h 305"/>
                <a:gd name="T8" fmla="*/ 232 w 232"/>
                <a:gd name="T9" fmla="*/ 171 h 305"/>
                <a:gd name="T10" fmla="*/ 111 w 232"/>
                <a:gd name="T11" fmla="*/ 0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2" h="305">
                  <a:moveTo>
                    <a:pt x="111" y="0"/>
                  </a:moveTo>
                  <a:lnTo>
                    <a:pt x="0" y="171"/>
                  </a:lnTo>
                  <a:lnTo>
                    <a:pt x="71" y="305"/>
                  </a:lnTo>
                  <a:lnTo>
                    <a:pt x="155" y="305"/>
                  </a:lnTo>
                  <a:lnTo>
                    <a:pt x="232" y="171"/>
                  </a:lnTo>
                  <a:lnTo>
                    <a:pt x="111" y="0"/>
                  </a:lnTo>
                  <a:close/>
                </a:path>
              </a:pathLst>
            </a:custGeom>
            <a:solidFill>
              <a:srgbClr val="FE5A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26" name="Freeform 99">
              <a:extLst>
                <a:ext uri="{FF2B5EF4-FFF2-40B4-BE49-F238E27FC236}">
                  <a16:creationId xmlns:a16="http://schemas.microsoft.com/office/drawing/2014/main" id="{67350C87-9474-43DF-83D6-66DB23AEB19B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3463" y="2432050"/>
              <a:ext cx="196850" cy="150813"/>
            </a:xfrm>
            <a:custGeom>
              <a:avLst/>
              <a:gdLst>
                <a:gd name="T0" fmla="*/ 85 w 499"/>
                <a:gd name="T1" fmla="*/ 0 h 380"/>
                <a:gd name="T2" fmla="*/ 387 w 499"/>
                <a:gd name="T3" fmla="*/ 0 h 380"/>
                <a:gd name="T4" fmla="*/ 499 w 499"/>
                <a:gd name="T5" fmla="*/ 203 h 380"/>
                <a:gd name="T6" fmla="*/ 345 w 499"/>
                <a:gd name="T7" fmla="*/ 373 h 380"/>
                <a:gd name="T8" fmla="*/ 232 w 499"/>
                <a:gd name="T9" fmla="*/ 190 h 380"/>
                <a:gd name="T10" fmla="*/ 113 w 499"/>
                <a:gd name="T11" fmla="*/ 380 h 380"/>
                <a:gd name="T12" fmla="*/ 0 w 499"/>
                <a:gd name="T13" fmla="*/ 218 h 380"/>
                <a:gd name="T14" fmla="*/ 85 w 499"/>
                <a:gd name="T15" fmla="*/ 0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99" h="380">
                  <a:moveTo>
                    <a:pt x="85" y="0"/>
                  </a:moveTo>
                  <a:lnTo>
                    <a:pt x="387" y="0"/>
                  </a:lnTo>
                  <a:lnTo>
                    <a:pt x="499" y="203"/>
                  </a:lnTo>
                  <a:lnTo>
                    <a:pt x="345" y="373"/>
                  </a:lnTo>
                  <a:lnTo>
                    <a:pt x="232" y="190"/>
                  </a:lnTo>
                  <a:lnTo>
                    <a:pt x="113" y="380"/>
                  </a:lnTo>
                  <a:lnTo>
                    <a:pt x="0" y="218"/>
                  </a:lnTo>
                  <a:lnTo>
                    <a:pt x="85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27" name="Freeform 100">
              <a:extLst>
                <a:ext uri="{FF2B5EF4-FFF2-40B4-BE49-F238E27FC236}">
                  <a16:creationId xmlns:a16="http://schemas.microsoft.com/office/drawing/2014/main" id="{EF6DF703-0DEF-434F-A6D3-446842D0603C}"/>
                </a:ext>
              </a:extLst>
            </p:cNvPr>
            <p:cNvSpPr>
              <a:spLocks/>
            </p:cNvSpPr>
            <p:nvPr/>
          </p:nvSpPr>
          <p:spPr bwMode="auto">
            <a:xfrm>
              <a:off x="3624263" y="2351088"/>
              <a:ext cx="85725" cy="138113"/>
            </a:xfrm>
            <a:custGeom>
              <a:avLst/>
              <a:gdLst>
                <a:gd name="T0" fmla="*/ 0 w 217"/>
                <a:gd name="T1" fmla="*/ 28 h 346"/>
                <a:gd name="T2" fmla="*/ 0 w 217"/>
                <a:gd name="T3" fmla="*/ 259 h 346"/>
                <a:gd name="T4" fmla="*/ 101 w 217"/>
                <a:gd name="T5" fmla="*/ 346 h 346"/>
                <a:gd name="T6" fmla="*/ 217 w 217"/>
                <a:gd name="T7" fmla="*/ 259 h 346"/>
                <a:gd name="T8" fmla="*/ 217 w 217"/>
                <a:gd name="T9" fmla="*/ 0 h 346"/>
                <a:gd name="T10" fmla="*/ 189 w 217"/>
                <a:gd name="T11" fmla="*/ 8 h 346"/>
                <a:gd name="T12" fmla="*/ 67 w 217"/>
                <a:gd name="T13" fmla="*/ 34 h 346"/>
                <a:gd name="T14" fmla="*/ 20 w 217"/>
                <a:gd name="T15" fmla="*/ 37 h 346"/>
                <a:gd name="T16" fmla="*/ 1 w 217"/>
                <a:gd name="T17" fmla="*/ 34 h 346"/>
                <a:gd name="T18" fmla="*/ 0 w 217"/>
                <a:gd name="T19" fmla="*/ 28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7" h="346">
                  <a:moveTo>
                    <a:pt x="0" y="28"/>
                  </a:moveTo>
                  <a:lnTo>
                    <a:pt x="0" y="259"/>
                  </a:lnTo>
                  <a:lnTo>
                    <a:pt x="101" y="346"/>
                  </a:lnTo>
                  <a:lnTo>
                    <a:pt x="217" y="259"/>
                  </a:lnTo>
                  <a:lnTo>
                    <a:pt x="217" y="0"/>
                  </a:lnTo>
                  <a:lnTo>
                    <a:pt x="189" y="8"/>
                  </a:lnTo>
                  <a:lnTo>
                    <a:pt x="67" y="34"/>
                  </a:lnTo>
                  <a:lnTo>
                    <a:pt x="20" y="37"/>
                  </a:lnTo>
                  <a:lnTo>
                    <a:pt x="1" y="34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rgbClr val="D9AA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28" name="Freeform 101">
              <a:extLst>
                <a:ext uri="{FF2B5EF4-FFF2-40B4-BE49-F238E27FC236}">
                  <a16:creationId xmlns:a16="http://schemas.microsoft.com/office/drawing/2014/main" id="{6A39CDE3-9913-49B8-BA2A-B92F94F92E33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9500" y="2584450"/>
              <a:ext cx="84138" cy="812800"/>
            </a:xfrm>
            <a:custGeom>
              <a:avLst/>
              <a:gdLst>
                <a:gd name="T0" fmla="*/ 84 w 211"/>
                <a:gd name="T1" fmla="*/ 0 h 2045"/>
                <a:gd name="T2" fmla="*/ 0 w 211"/>
                <a:gd name="T3" fmla="*/ 1926 h 2045"/>
                <a:gd name="T4" fmla="*/ 98 w 211"/>
                <a:gd name="T5" fmla="*/ 2045 h 2045"/>
                <a:gd name="T6" fmla="*/ 211 w 211"/>
                <a:gd name="T7" fmla="*/ 1920 h 2045"/>
                <a:gd name="T8" fmla="*/ 147 w 211"/>
                <a:gd name="T9" fmla="*/ 0 h 2045"/>
                <a:gd name="T10" fmla="*/ 84 w 211"/>
                <a:gd name="T11" fmla="*/ 0 h 2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1" h="2045">
                  <a:moveTo>
                    <a:pt x="84" y="0"/>
                  </a:moveTo>
                  <a:lnTo>
                    <a:pt x="0" y="1926"/>
                  </a:lnTo>
                  <a:lnTo>
                    <a:pt x="98" y="2045"/>
                  </a:lnTo>
                  <a:lnTo>
                    <a:pt x="211" y="1920"/>
                  </a:lnTo>
                  <a:lnTo>
                    <a:pt x="147" y="0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5A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29" name="Freeform 102">
              <a:extLst>
                <a:ext uri="{FF2B5EF4-FFF2-40B4-BE49-F238E27FC236}">
                  <a16:creationId xmlns:a16="http://schemas.microsoft.com/office/drawing/2014/main" id="{B0303D44-CBC7-4B9B-8480-087956E3B82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7613" y="2481263"/>
              <a:ext cx="273050" cy="1398588"/>
            </a:xfrm>
            <a:custGeom>
              <a:avLst/>
              <a:gdLst>
                <a:gd name="T0" fmla="*/ 689 w 689"/>
                <a:gd name="T1" fmla="*/ 348 h 3524"/>
                <a:gd name="T2" fmla="*/ 0 w 689"/>
                <a:gd name="T3" fmla="*/ 0 h 3524"/>
                <a:gd name="T4" fmla="*/ 55 w 689"/>
                <a:gd name="T5" fmla="*/ 621 h 3524"/>
                <a:gd name="T6" fmla="*/ 0 w 689"/>
                <a:gd name="T7" fmla="*/ 3524 h 3524"/>
                <a:gd name="T8" fmla="*/ 634 w 689"/>
                <a:gd name="T9" fmla="*/ 3480 h 3524"/>
                <a:gd name="T10" fmla="*/ 689 w 689"/>
                <a:gd name="T11" fmla="*/ 348 h 35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9" h="3524">
                  <a:moveTo>
                    <a:pt x="689" y="348"/>
                  </a:moveTo>
                  <a:lnTo>
                    <a:pt x="0" y="0"/>
                  </a:lnTo>
                  <a:lnTo>
                    <a:pt x="55" y="621"/>
                  </a:lnTo>
                  <a:lnTo>
                    <a:pt x="0" y="3524"/>
                  </a:lnTo>
                  <a:lnTo>
                    <a:pt x="634" y="3480"/>
                  </a:lnTo>
                  <a:lnTo>
                    <a:pt x="689" y="348"/>
                  </a:lnTo>
                  <a:close/>
                </a:path>
              </a:pathLst>
            </a:custGeom>
            <a:solidFill>
              <a:srgbClr val="111B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30" name="Freeform 103">
              <a:extLst>
                <a:ext uri="{FF2B5EF4-FFF2-40B4-BE49-F238E27FC236}">
                  <a16:creationId xmlns:a16="http://schemas.microsoft.com/office/drawing/2014/main" id="{57F48D45-D076-4691-8A32-D831853AEC1B}"/>
                </a:ext>
              </a:extLst>
            </p:cNvPr>
            <p:cNvSpPr>
              <a:spLocks/>
            </p:cNvSpPr>
            <p:nvPr/>
          </p:nvSpPr>
          <p:spPr bwMode="auto">
            <a:xfrm>
              <a:off x="3451225" y="2473325"/>
              <a:ext cx="133350" cy="1073150"/>
            </a:xfrm>
            <a:custGeom>
              <a:avLst/>
              <a:gdLst>
                <a:gd name="T0" fmla="*/ 334 w 334"/>
                <a:gd name="T1" fmla="*/ 0 h 2704"/>
                <a:gd name="T2" fmla="*/ 248 w 334"/>
                <a:gd name="T3" fmla="*/ 56 h 2704"/>
                <a:gd name="T4" fmla="*/ 107 w 334"/>
                <a:gd name="T5" fmla="*/ 255 h 2704"/>
                <a:gd name="T6" fmla="*/ 140 w 334"/>
                <a:gd name="T7" fmla="*/ 462 h 2704"/>
                <a:gd name="T8" fmla="*/ 3 w 334"/>
                <a:gd name="T9" fmla="*/ 524 h 2704"/>
                <a:gd name="T10" fmla="*/ 1 w 334"/>
                <a:gd name="T11" fmla="*/ 535 h 2704"/>
                <a:gd name="T12" fmla="*/ 0 w 334"/>
                <a:gd name="T13" fmla="*/ 537 h 2704"/>
                <a:gd name="T14" fmla="*/ 267 w 334"/>
                <a:gd name="T15" fmla="*/ 2704 h 2704"/>
                <a:gd name="T16" fmla="*/ 280 w 334"/>
                <a:gd name="T17" fmla="*/ 636 h 2704"/>
                <a:gd name="T18" fmla="*/ 334 w 334"/>
                <a:gd name="T19" fmla="*/ 0 h 27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34" h="2704">
                  <a:moveTo>
                    <a:pt x="334" y="0"/>
                  </a:moveTo>
                  <a:lnTo>
                    <a:pt x="248" y="56"/>
                  </a:lnTo>
                  <a:lnTo>
                    <a:pt x="107" y="255"/>
                  </a:lnTo>
                  <a:lnTo>
                    <a:pt x="140" y="462"/>
                  </a:lnTo>
                  <a:lnTo>
                    <a:pt x="3" y="524"/>
                  </a:lnTo>
                  <a:lnTo>
                    <a:pt x="1" y="535"/>
                  </a:lnTo>
                  <a:lnTo>
                    <a:pt x="0" y="537"/>
                  </a:lnTo>
                  <a:lnTo>
                    <a:pt x="267" y="2704"/>
                  </a:lnTo>
                  <a:lnTo>
                    <a:pt x="280" y="636"/>
                  </a:lnTo>
                  <a:lnTo>
                    <a:pt x="334" y="0"/>
                  </a:lnTo>
                  <a:close/>
                </a:path>
              </a:pathLst>
            </a:custGeom>
            <a:solidFill>
              <a:srgbClr val="4148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31" name="Freeform 104">
              <a:extLst>
                <a:ext uri="{FF2B5EF4-FFF2-40B4-BE49-F238E27FC236}">
                  <a16:creationId xmlns:a16="http://schemas.microsoft.com/office/drawing/2014/main" id="{BECE649F-A788-4351-8FD7-5A389290A539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1263" y="2471738"/>
              <a:ext cx="134938" cy="1077913"/>
            </a:xfrm>
            <a:custGeom>
              <a:avLst/>
              <a:gdLst>
                <a:gd name="T0" fmla="*/ 0 w 340"/>
                <a:gd name="T1" fmla="*/ 0 h 2716"/>
                <a:gd name="T2" fmla="*/ 92 w 340"/>
                <a:gd name="T3" fmla="*/ 59 h 2716"/>
                <a:gd name="T4" fmla="*/ 232 w 340"/>
                <a:gd name="T5" fmla="*/ 258 h 2716"/>
                <a:gd name="T6" fmla="*/ 200 w 340"/>
                <a:gd name="T7" fmla="*/ 465 h 2716"/>
                <a:gd name="T8" fmla="*/ 336 w 340"/>
                <a:gd name="T9" fmla="*/ 527 h 2716"/>
                <a:gd name="T10" fmla="*/ 340 w 340"/>
                <a:gd name="T11" fmla="*/ 538 h 2716"/>
                <a:gd name="T12" fmla="*/ 340 w 340"/>
                <a:gd name="T13" fmla="*/ 540 h 2716"/>
                <a:gd name="T14" fmla="*/ 16 w 340"/>
                <a:gd name="T15" fmla="*/ 2716 h 2716"/>
                <a:gd name="T16" fmla="*/ 61 w 340"/>
                <a:gd name="T17" fmla="*/ 639 h 2716"/>
                <a:gd name="T18" fmla="*/ 0 w 340"/>
                <a:gd name="T19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0" h="2716">
                  <a:moveTo>
                    <a:pt x="0" y="0"/>
                  </a:moveTo>
                  <a:lnTo>
                    <a:pt x="92" y="59"/>
                  </a:lnTo>
                  <a:lnTo>
                    <a:pt x="232" y="258"/>
                  </a:lnTo>
                  <a:lnTo>
                    <a:pt x="200" y="465"/>
                  </a:lnTo>
                  <a:lnTo>
                    <a:pt x="336" y="527"/>
                  </a:lnTo>
                  <a:lnTo>
                    <a:pt x="340" y="538"/>
                  </a:lnTo>
                  <a:lnTo>
                    <a:pt x="340" y="540"/>
                  </a:lnTo>
                  <a:lnTo>
                    <a:pt x="16" y="2716"/>
                  </a:lnTo>
                  <a:lnTo>
                    <a:pt x="61" y="6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148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32" name="Rectangle 105">
              <a:extLst>
                <a:ext uri="{FF2B5EF4-FFF2-40B4-BE49-F238E27FC236}">
                  <a16:creationId xmlns:a16="http://schemas.microsoft.com/office/drawing/2014/main" id="{90284512-B664-43A2-9010-57D5224452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22675" y="3468688"/>
              <a:ext cx="93663" cy="762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33" name="Freeform 106">
              <a:extLst>
                <a:ext uri="{FF2B5EF4-FFF2-40B4-BE49-F238E27FC236}">
                  <a16:creationId xmlns:a16="http://schemas.microsoft.com/office/drawing/2014/main" id="{92E9F17B-08EE-418D-BB28-F4B18A2758A0}"/>
                </a:ext>
              </a:extLst>
            </p:cNvPr>
            <p:cNvSpPr>
              <a:spLocks/>
            </p:cNvSpPr>
            <p:nvPr/>
          </p:nvSpPr>
          <p:spPr bwMode="auto">
            <a:xfrm>
              <a:off x="3203575" y="3549650"/>
              <a:ext cx="161925" cy="244475"/>
            </a:xfrm>
            <a:custGeom>
              <a:avLst/>
              <a:gdLst>
                <a:gd name="T0" fmla="*/ 129 w 410"/>
                <a:gd name="T1" fmla="*/ 0 h 616"/>
                <a:gd name="T2" fmla="*/ 180 w 410"/>
                <a:gd name="T3" fmla="*/ 33 h 616"/>
                <a:gd name="T4" fmla="*/ 256 w 410"/>
                <a:gd name="T5" fmla="*/ 91 h 616"/>
                <a:gd name="T6" fmla="*/ 303 w 410"/>
                <a:gd name="T7" fmla="*/ 136 h 616"/>
                <a:gd name="T8" fmla="*/ 343 w 410"/>
                <a:gd name="T9" fmla="*/ 184 h 616"/>
                <a:gd name="T10" fmla="*/ 377 w 410"/>
                <a:gd name="T11" fmla="*/ 237 h 616"/>
                <a:gd name="T12" fmla="*/ 400 w 410"/>
                <a:gd name="T13" fmla="*/ 295 h 616"/>
                <a:gd name="T14" fmla="*/ 410 w 410"/>
                <a:gd name="T15" fmla="*/ 357 h 616"/>
                <a:gd name="T16" fmla="*/ 410 w 410"/>
                <a:gd name="T17" fmla="*/ 389 h 616"/>
                <a:gd name="T18" fmla="*/ 407 w 410"/>
                <a:gd name="T19" fmla="*/ 441 h 616"/>
                <a:gd name="T20" fmla="*/ 392 w 410"/>
                <a:gd name="T21" fmla="*/ 498 h 616"/>
                <a:gd name="T22" fmla="*/ 378 w 410"/>
                <a:gd name="T23" fmla="*/ 528 h 616"/>
                <a:gd name="T24" fmla="*/ 357 w 410"/>
                <a:gd name="T25" fmla="*/ 551 h 616"/>
                <a:gd name="T26" fmla="*/ 330 w 410"/>
                <a:gd name="T27" fmla="*/ 569 h 616"/>
                <a:gd name="T28" fmla="*/ 277 w 410"/>
                <a:gd name="T29" fmla="*/ 591 h 616"/>
                <a:gd name="T30" fmla="*/ 226 w 410"/>
                <a:gd name="T31" fmla="*/ 606 h 616"/>
                <a:gd name="T32" fmla="*/ 207 w 410"/>
                <a:gd name="T33" fmla="*/ 609 h 616"/>
                <a:gd name="T34" fmla="*/ 154 w 410"/>
                <a:gd name="T35" fmla="*/ 616 h 616"/>
                <a:gd name="T36" fmla="*/ 99 w 410"/>
                <a:gd name="T37" fmla="*/ 613 h 616"/>
                <a:gd name="T38" fmla="*/ 64 w 410"/>
                <a:gd name="T39" fmla="*/ 600 h 616"/>
                <a:gd name="T40" fmla="*/ 46 w 410"/>
                <a:gd name="T41" fmla="*/ 585 h 616"/>
                <a:gd name="T42" fmla="*/ 40 w 410"/>
                <a:gd name="T43" fmla="*/ 576 h 616"/>
                <a:gd name="T44" fmla="*/ 31 w 410"/>
                <a:gd name="T45" fmla="*/ 559 h 616"/>
                <a:gd name="T46" fmla="*/ 25 w 410"/>
                <a:gd name="T47" fmla="*/ 533 h 616"/>
                <a:gd name="T48" fmla="*/ 29 w 410"/>
                <a:gd name="T49" fmla="*/ 516 h 616"/>
                <a:gd name="T50" fmla="*/ 41 w 410"/>
                <a:gd name="T51" fmla="*/ 504 h 616"/>
                <a:gd name="T52" fmla="*/ 92 w 410"/>
                <a:gd name="T53" fmla="*/ 492 h 616"/>
                <a:gd name="T54" fmla="*/ 129 w 410"/>
                <a:gd name="T55" fmla="*/ 486 h 616"/>
                <a:gd name="T56" fmla="*/ 145 w 410"/>
                <a:gd name="T57" fmla="*/ 480 h 616"/>
                <a:gd name="T58" fmla="*/ 173 w 410"/>
                <a:gd name="T59" fmla="*/ 453 h 616"/>
                <a:gd name="T60" fmla="*/ 188 w 410"/>
                <a:gd name="T61" fmla="*/ 415 h 616"/>
                <a:gd name="T62" fmla="*/ 182 w 410"/>
                <a:gd name="T63" fmla="*/ 384 h 616"/>
                <a:gd name="T64" fmla="*/ 171 w 410"/>
                <a:gd name="T65" fmla="*/ 366 h 616"/>
                <a:gd name="T66" fmla="*/ 162 w 410"/>
                <a:gd name="T67" fmla="*/ 357 h 616"/>
                <a:gd name="T68" fmla="*/ 141 w 410"/>
                <a:gd name="T69" fmla="*/ 339 h 616"/>
                <a:gd name="T70" fmla="*/ 111 w 410"/>
                <a:gd name="T71" fmla="*/ 307 h 616"/>
                <a:gd name="T72" fmla="*/ 86 w 410"/>
                <a:gd name="T73" fmla="*/ 267 h 616"/>
                <a:gd name="T74" fmla="*/ 68 w 410"/>
                <a:gd name="T75" fmla="*/ 213 h 616"/>
                <a:gd name="T76" fmla="*/ 35 w 410"/>
                <a:gd name="T77" fmla="*/ 144 h 616"/>
                <a:gd name="T78" fmla="*/ 0 w 410"/>
                <a:gd name="T79" fmla="*/ 98 h 616"/>
                <a:gd name="T80" fmla="*/ 24 w 410"/>
                <a:gd name="T81" fmla="*/ 82 h 616"/>
                <a:gd name="T82" fmla="*/ 68 w 410"/>
                <a:gd name="T83" fmla="*/ 43 h 616"/>
                <a:gd name="T84" fmla="*/ 86 w 410"/>
                <a:gd name="T85" fmla="*/ 20 h 616"/>
                <a:gd name="T86" fmla="*/ 95 w 410"/>
                <a:gd name="T87" fmla="*/ 31 h 616"/>
                <a:gd name="T88" fmla="*/ 108 w 410"/>
                <a:gd name="T89" fmla="*/ 34 h 616"/>
                <a:gd name="T90" fmla="*/ 120 w 410"/>
                <a:gd name="T91" fmla="*/ 18 h 616"/>
                <a:gd name="T92" fmla="*/ 129 w 410"/>
                <a:gd name="T93" fmla="*/ 0 h 6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410" h="616">
                  <a:moveTo>
                    <a:pt x="129" y="0"/>
                  </a:moveTo>
                  <a:lnTo>
                    <a:pt x="180" y="33"/>
                  </a:lnTo>
                  <a:lnTo>
                    <a:pt x="256" y="91"/>
                  </a:lnTo>
                  <a:lnTo>
                    <a:pt x="303" y="136"/>
                  </a:lnTo>
                  <a:lnTo>
                    <a:pt x="343" y="184"/>
                  </a:lnTo>
                  <a:lnTo>
                    <a:pt x="377" y="237"/>
                  </a:lnTo>
                  <a:lnTo>
                    <a:pt x="400" y="295"/>
                  </a:lnTo>
                  <a:lnTo>
                    <a:pt x="410" y="357"/>
                  </a:lnTo>
                  <a:lnTo>
                    <a:pt x="410" y="389"/>
                  </a:lnTo>
                  <a:lnTo>
                    <a:pt x="407" y="441"/>
                  </a:lnTo>
                  <a:lnTo>
                    <a:pt x="392" y="498"/>
                  </a:lnTo>
                  <a:lnTo>
                    <a:pt x="378" y="528"/>
                  </a:lnTo>
                  <a:lnTo>
                    <a:pt x="357" y="551"/>
                  </a:lnTo>
                  <a:lnTo>
                    <a:pt x="330" y="569"/>
                  </a:lnTo>
                  <a:lnTo>
                    <a:pt x="277" y="591"/>
                  </a:lnTo>
                  <a:lnTo>
                    <a:pt x="226" y="606"/>
                  </a:lnTo>
                  <a:lnTo>
                    <a:pt x="207" y="609"/>
                  </a:lnTo>
                  <a:lnTo>
                    <a:pt x="154" y="616"/>
                  </a:lnTo>
                  <a:lnTo>
                    <a:pt x="99" y="613"/>
                  </a:lnTo>
                  <a:lnTo>
                    <a:pt x="64" y="600"/>
                  </a:lnTo>
                  <a:lnTo>
                    <a:pt x="46" y="585"/>
                  </a:lnTo>
                  <a:lnTo>
                    <a:pt x="40" y="576"/>
                  </a:lnTo>
                  <a:lnTo>
                    <a:pt x="31" y="559"/>
                  </a:lnTo>
                  <a:lnTo>
                    <a:pt x="25" y="533"/>
                  </a:lnTo>
                  <a:lnTo>
                    <a:pt x="29" y="516"/>
                  </a:lnTo>
                  <a:lnTo>
                    <a:pt x="41" y="504"/>
                  </a:lnTo>
                  <a:lnTo>
                    <a:pt x="92" y="492"/>
                  </a:lnTo>
                  <a:lnTo>
                    <a:pt x="129" y="486"/>
                  </a:lnTo>
                  <a:lnTo>
                    <a:pt x="145" y="480"/>
                  </a:lnTo>
                  <a:lnTo>
                    <a:pt x="173" y="453"/>
                  </a:lnTo>
                  <a:lnTo>
                    <a:pt x="188" y="415"/>
                  </a:lnTo>
                  <a:lnTo>
                    <a:pt x="182" y="384"/>
                  </a:lnTo>
                  <a:lnTo>
                    <a:pt x="171" y="366"/>
                  </a:lnTo>
                  <a:lnTo>
                    <a:pt x="162" y="357"/>
                  </a:lnTo>
                  <a:lnTo>
                    <a:pt x="141" y="339"/>
                  </a:lnTo>
                  <a:lnTo>
                    <a:pt x="111" y="307"/>
                  </a:lnTo>
                  <a:lnTo>
                    <a:pt x="86" y="267"/>
                  </a:lnTo>
                  <a:lnTo>
                    <a:pt x="68" y="213"/>
                  </a:lnTo>
                  <a:lnTo>
                    <a:pt x="35" y="144"/>
                  </a:lnTo>
                  <a:lnTo>
                    <a:pt x="0" y="98"/>
                  </a:lnTo>
                  <a:lnTo>
                    <a:pt x="24" y="82"/>
                  </a:lnTo>
                  <a:lnTo>
                    <a:pt x="68" y="43"/>
                  </a:lnTo>
                  <a:lnTo>
                    <a:pt x="86" y="20"/>
                  </a:lnTo>
                  <a:lnTo>
                    <a:pt x="95" y="31"/>
                  </a:lnTo>
                  <a:lnTo>
                    <a:pt x="108" y="34"/>
                  </a:lnTo>
                  <a:lnTo>
                    <a:pt x="120" y="18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E0BB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34" name="Freeform 107">
              <a:extLst>
                <a:ext uri="{FF2B5EF4-FFF2-40B4-BE49-F238E27FC236}">
                  <a16:creationId xmlns:a16="http://schemas.microsoft.com/office/drawing/2014/main" id="{93B2EFA5-E1C6-42D0-B633-2C805752713B}"/>
                </a:ext>
              </a:extLst>
            </p:cNvPr>
            <p:cNvSpPr>
              <a:spLocks/>
            </p:cNvSpPr>
            <p:nvPr/>
          </p:nvSpPr>
          <p:spPr bwMode="auto">
            <a:xfrm>
              <a:off x="3151188" y="3502025"/>
              <a:ext cx="103188" cy="115888"/>
            </a:xfrm>
            <a:custGeom>
              <a:avLst/>
              <a:gdLst>
                <a:gd name="T0" fmla="*/ 1 w 259"/>
                <a:gd name="T1" fmla="*/ 207 h 293"/>
                <a:gd name="T2" fmla="*/ 68 w 259"/>
                <a:gd name="T3" fmla="*/ 251 h 293"/>
                <a:gd name="T4" fmla="*/ 140 w 259"/>
                <a:gd name="T5" fmla="*/ 293 h 293"/>
                <a:gd name="T6" fmla="*/ 202 w 259"/>
                <a:gd name="T7" fmla="*/ 186 h 293"/>
                <a:gd name="T8" fmla="*/ 259 w 259"/>
                <a:gd name="T9" fmla="*/ 79 h 293"/>
                <a:gd name="T10" fmla="*/ 225 w 259"/>
                <a:gd name="T11" fmla="*/ 57 h 293"/>
                <a:gd name="T12" fmla="*/ 175 w 259"/>
                <a:gd name="T13" fmla="*/ 22 h 293"/>
                <a:gd name="T14" fmla="*/ 138 w 259"/>
                <a:gd name="T15" fmla="*/ 5 h 293"/>
                <a:gd name="T16" fmla="*/ 119 w 259"/>
                <a:gd name="T17" fmla="*/ 0 h 293"/>
                <a:gd name="T18" fmla="*/ 88 w 259"/>
                <a:gd name="T19" fmla="*/ 46 h 293"/>
                <a:gd name="T20" fmla="*/ 36 w 259"/>
                <a:gd name="T21" fmla="*/ 122 h 293"/>
                <a:gd name="T22" fmla="*/ 9 w 259"/>
                <a:gd name="T23" fmla="*/ 172 h 293"/>
                <a:gd name="T24" fmla="*/ 0 w 259"/>
                <a:gd name="T25" fmla="*/ 198 h 293"/>
                <a:gd name="T26" fmla="*/ 0 w 259"/>
                <a:gd name="T27" fmla="*/ 183 h 293"/>
                <a:gd name="T28" fmla="*/ 1 w 259"/>
                <a:gd name="T29" fmla="*/ 163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59" h="293">
                  <a:moveTo>
                    <a:pt x="1" y="207"/>
                  </a:moveTo>
                  <a:lnTo>
                    <a:pt x="68" y="251"/>
                  </a:lnTo>
                  <a:lnTo>
                    <a:pt x="140" y="293"/>
                  </a:lnTo>
                  <a:lnTo>
                    <a:pt x="202" y="186"/>
                  </a:lnTo>
                  <a:lnTo>
                    <a:pt x="259" y="79"/>
                  </a:lnTo>
                  <a:lnTo>
                    <a:pt x="225" y="57"/>
                  </a:lnTo>
                  <a:lnTo>
                    <a:pt x="175" y="22"/>
                  </a:lnTo>
                  <a:lnTo>
                    <a:pt x="138" y="5"/>
                  </a:lnTo>
                  <a:lnTo>
                    <a:pt x="119" y="0"/>
                  </a:lnTo>
                  <a:lnTo>
                    <a:pt x="88" y="46"/>
                  </a:lnTo>
                  <a:lnTo>
                    <a:pt x="36" y="122"/>
                  </a:lnTo>
                  <a:lnTo>
                    <a:pt x="9" y="172"/>
                  </a:lnTo>
                  <a:lnTo>
                    <a:pt x="0" y="198"/>
                  </a:lnTo>
                  <a:lnTo>
                    <a:pt x="0" y="183"/>
                  </a:lnTo>
                  <a:lnTo>
                    <a:pt x="1" y="16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35" name="Freeform 108">
              <a:extLst>
                <a:ext uri="{FF2B5EF4-FFF2-40B4-BE49-F238E27FC236}">
                  <a16:creationId xmlns:a16="http://schemas.microsoft.com/office/drawing/2014/main" id="{1E9AECBA-D6E3-4812-B76A-0C81D0C78287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4175" y="2620963"/>
              <a:ext cx="395288" cy="996950"/>
            </a:xfrm>
            <a:custGeom>
              <a:avLst/>
              <a:gdLst>
                <a:gd name="T0" fmla="*/ 968 w 995"/>
                <a:gd name="T1" fmla="*/ 0 h 2511"/>
                <a:gd name="T2" fmla="*/ 938 w 995"/>
                <a:gd name="T3" fmla="*/ 21 h 2511"/>
                <a:gd name="T4" fmla="*/ 749 w 995"/>
                <a:gd name="T5" fmla="*/ 172 h 2511"/>
                <a:gd name="T6" fmla="*/ 582 w 995"/>
                <a:gd name="T7" fmla="*/ 324 h 2511"/>
                <a:gd name="T8" fmla="*/ 448 w 995"/>
                <a:gd name="T9" fmla="*/ 463 h 2511"/>
                <a:gd name="T10" fmla="*/ 359 w 995"/>
                <a:gd name="T11" fmla="*/ 564 h 2511"/>
                <a:gd name="T12" fmla="*/ 275 w 995"/>
                <a:gd name="T13" fmla="*/ 671 h 2511"/>
                <a:gd name="T14" fmla="*/ 197 w 995"/>
                <a:gd name="T15" fmla="*/ 784 h 2511"/>
                <a:gd name="T16" fmla="*/ 128 w 995"/>
                <a:gd name="T17" fmla="*/ 902 h 2511"/>
                <a:gd name="T18" fmla="*/ 71 w 995"/>
                <a:gd name="T19" fmla="*/ 1023 h 2511"/>
                <a:gd name="T20" fmla="*/ 30 w 995"/>
                <a:gd name="T21" fmla="*/ 1146 h 2511"/>
                <a:gd name="T22" fmla="*/ 5 w 995"/>
                <a:gd name="T23" fmla="*/ 1272 h 2511"/>
                <a:gd name="T24" fmla="*/ 1 w 995"/>
                <a:gd name="T25" fmla="*/ 1334 h 2511"/>
                <a:gd name="T26" fmla="*/ 0 w 995"/>
                <a:gd name="T27" fmla="*/ 1396 h 2511"/>
                <a:gd name="T28" fmla="*/ 10 w 995"/>
                <a:gd name="T29" fmla="*/ 1518 h 2511"/>
                <a:gd name="T30" fmla="*/ 32 w 995"/>
                <a:gd name="T31" fmla="*/ 1634 h 2511"/>
                <a:gd name="T32" fmla="*/ 65 w 995"/>
                <a:gd name="T33" fmla="*/ 1747 h 2511"/>
                <a:gd name="T34" fmla="*/ 106 w 995"/>
                <a:gd name="T35" fmla="*/ 1854 h 2511"/>
                <a:gd name="T36" fmla="*/ 154 w 995"/>
                <a:gd name="T37" fmla="*/ 1953 h 2511"/>
                <a:gd name="T38" fmla="*/ 233 w 995"/>
                <a:gd name="T39" fmla="*/ 2092 h 2511"/>
                <a:gd name="T40" fmla="*/ 347 w 995"/>
                <a:gd name="T41" fmla="*/ 2250 h 2511"/>
                <a:gd name="T42" fmla="*/ 453 w 995"/>
                <a:gd name="T43" fmla="*/ 2375 h 2511"/>
                <a:gd name="T44" fmla="*/ 575 w 995"/>
                <a:gd name="T45" fmla="*/ 2495 h 2511"/>
                <a:gd name="T46" fmla="*/ 595 w 995"/>
                <a:gd name="T47" fmla="*/ 2511 h 2511"/>
                <a:gd name="T48" fmla="*/ 768 w 995"/>
                <a:gd name="T49" fmla="*/ 2241 h 2511"/>
                <a:gd name="T50" fmla="*/ 750 w 995"/>
                <a:gd name="T51" fmla="*/ 2228 h 2511"/>
                <a:gd name="T52" fmla="*/ 640 w 995"/>
                <a:gd name="T53" fmla="*/ 2134 h 2511"/>
                <a:gd name="T54" fmla="*/ 545 w 995"/>
                <a:gd name="T55" fmla="*/ 2036 h 2511"/>
                <a:gd name="T56" fmla="*/ 451 w 995"/>
                <a:gd name="T57" fmla="*/ 1913 h 2511"/>
                <a:gd name="T58" fmla="*/ 389 w 995"/>
                <a:gd name="T59" fmla="*/ 1804 h 2511"/>
                <a:gd name="T60" fmla="*/ 354 w 995"/>
                <a:gd name="T61" fmla="*/ 1727 h 2511"/>
                <a:gd name="T62" fmla="*/ 328 w 995"/>
                <a:gd name="T63" fmla="*/ 1644 h 2511"/>
                <a:gd name="T64" fmla="*/ 311 w 995"/>
                <a:gd name="T65" fmla="*/ 1557 h 2511"/>
                <a:gd name="T66" fmla="*/ 306 w 995"/>
                <a:gd name="T67" fmla="*/ 1466 h 2511"/>
                <a:gd name="T68" fmla="*/ 315 w 995"/>
                <a:gd name="T69" fmla="*/ 1371 h 2511"/>
                <a:gd name="T70" fmla="*/ 325 w 995"/>
                <a:gd name="T71" fmla="*/ 1323 h 2511"/>
                <a:gd name="T72" fmla="*/ 338 w 995"/>
                <a:gd name="T73" fmla="*/ 1275 h 2511"/>
                <a:gd name="T74" fmla="*/ 372 w 995"/>
                <a:gd name="T75" fmla="*/ 1186 h 2511"/>
                <a:gd name="T76" fmla="*/ 412 w 995"/>
                <a:gd name="T77" fmla="*/ 1103 h 2511"/>
                <a:gd name="T78" fmla="*/ 459 w 995"/>
                <a:gd name="T79" fmla="*/ 1029 h 2511"/>
                <a:gd name="T80" fmla="*/ 510 w 995"/>
                <a:gd name="T81" fmla="*/ 962 h 2511"/>
                <a:gd name="T82" fmla="*/ 566 w 995"/>
                <a:gd name="T83" fmla="*/ 901 h 2511"/>
                <a:gd name="T84" fmla="*/ 652 w 995"/>
                <a:gd name="T85" fmla="*/ 821 h 2511"/>
                <a:gd name="T86" fmla="*/ 764 w 995"/>
                <a:gd name="T87" fmla="*/ 738 h 2511"/>
                <a:gd name="T88" fmla="*/ 867 w 995"/>
                <a:gd name="T89" fmla="*/ 678 h 2511"/>
                <a:gd name="T90" fmla="*/ 978 w 995"/>
                <a:gd name="T91" fmla="*/ 626 h 2511"/>
                <a:gd name="T92" fmla="*/ 995 w 995"/>
                <a:gd name="T93" fmla="*/ 621 h 2511"/>
                <a:gd name="T94" fmla="*/ 968 w 995"/>
                <a:gd name="T95" fmla="*/ 0 h 25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995" h="2511">
                  <a:moveTo>
                    <a:pt x="968" y="0"/>
                  </a:moveTo>
                  <a:lnTo>
                    <a:pt x="938" y="21"/>
                  </a:lnTo>
                  <a:lnTo>
                    <a:pt x="749" y="172"/>
                  </a:lnTo>
                  <a:lnTo>
                    <a:pt x="582" y="324"/>
                  </a:lnTo>
                  <a:lnTo>
                    <a:pt x="448" y="463"/>
                  </a:lnTo>
                  <a:lnTo>
                    <a:pt x="359" y="564"/>
                  </a:lnTo>
                  <a:lnTo>
                    <a:pt x="275" y="671"/>
                  </a:lnTo>
                  <a:lnTo>
                    <a:pt x="197" y="784"/>
                  </a:lnTo>
                  <a:lnTo>
                    <a:pt x="128" y="902"/>
                  </a:lnTo>
                  <a:lnTo>
                    <a:pt x="71" y="1023"/>
                  </a:lnTo>
                  <a:lnTo>
                    <a:pt x="30" y="1146"/>
                  </a:lnTo>
                  <a:lnTo>
                    <a:pt x="5" y="1272"/>
                  </a:lnTo>
                  <a:lnTo>
                    <a:pt x="1" y="1334"/>
                  </a:lnTo>
                  <a:lnTo>
                    <a:pt x="0" y="1396"/>
                  </a:lnTo>
                  <a:lnTo>
                    <a:pt x="10" y="1518"/>
                  </a:lnTo>
                  <a:lnTo>
                    <a:pt x="32" y="1634"/>
                  </a:lnTo>
                  <a:lnTo>
                    <a:pt x="65" y="1747"/>
                  </a:lnTo>
                  <a:lnTo>
                    <a:pt x="106" y="1854"/>
                  </a:lnTo>
                  <a:lnTo>
                    <a:pt x="154" y="1953"/>
                  </a:lnTo>
                  <a:lnTo>
                    <a:pt x="233" y="2092"/>
                  </a:lnTo>
                  <a:lnTo>
                    <a:pt x="347" y="2250"/>
                  </a:lnTo>
                  <a:lnTo>
                    <a:pt x="453" y="2375"/>
                  </a:lnTo>
                  <a:lnTo>
                    <a:pt x="575" y="2495"/>
                  </a:lnTo>
                  <a:lnTo>
                    <a:pt x="595" y="2511"/>
                  </a:lnTo>
                  <a:lnTo>
                    <a:pt x="768" y="2241"/>
                  </a:lnTo>
                  <a:lnTo>
                    <a:pt x="750" y="2228"/>
                  </a:lnTo>
                  <a:lnTo>
                    <a:pt x="640" y="2134"/>
                  </a:lnTo>
                  <a:lnTo>
                    <a:pt x="545" y="2036"/>
                  </a:lnTo>
                  <a:lnTo>
                    <a:pt x="451" y="1913"/>
                  </a:lnTo>
                  <a:lnTo>
                    <a:pt x="389" y="1804"/>
                  </a:lnTo>
                  <a:lnTo>
                    <a:pt x="354" y="1727"/>
                  </a:lnTo>
                  <a:lnTo>
                    <a:pt x="328" y="1644"/>
                  </a:lnTo>
                  <a:lnTo>
                    <a:pt x="311" y="1557"/>
                  </a:lnTo>
                  <a:lnTo>
                    <a:pt x="306" y="1466"/>
                  </a:lnTo>
                  <a:lnTo>
                    <a:pt x="315" y="1371"/>
                  </a:lnTo>
                  <a:lnTo>
                    <a:pt x="325" y="1323"/>
                  </a:lnTo>
                  <a:lnTo>
                    <a:pt x="338" y="1275"/>
                  </a:lnTo>
                  <a:lnTo>
                    <a:pt x="372" y="1186"/>
                  </a:lnTo>
                  <a:lnTo>
                    <a:pt x="412" y="1103"/>
                  </a:lnTo>
                  <a:lnTo>
                    <a:pt x="459" y="1029"/>
                  </a:lnTo>
                  <a:lnTo>
                    <a:pt x="510" y="962"/>
                  </a:lnTo>
                  <a:lnTo>
                    <a:pt x="566" y="901"/>
                  </a:lnTo>
                  <a:lnTo>
                    <a:pt x="652" y="821"/>
                  </a:lnTo>
                  <a:lnTo>
                    <a:pt x="764" y="738"/>
                  </a:lnTo>
                  <a:lnTo>
                    <a:pt x="867" y="678"/>
                  </a:lnTo>
                  <a:lnTo>
                    <a:pt x="978" y="626"/>
                  </a:lnTo>
                  <a:lnTo>
                    <a:pt x="995" y="621"/>
                  </a:lnTo>
                  <a:lnTo>
                    <a:pt x="968" y="0"/>
                  </a:lnTo>
                  <a:close/>
                </a:path>
              </a:pathLst>
            </a:custGeom>
            <a:solidFill>
              <a:srgbClr val="111B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36" name="Freeform 109">
              <a:extLst>
                <a:ext uri="{FF2B5EF4-FFF2-40B4-BE49-F238E27FC236}">
                  <a16:creationId xmlns:a16="http://schemas.microsoft.com/office/drawing/2014/main" id="{D014C09D-DBF8-4B0D-A524-0E45ABFFCE8B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0750" y="2605088"/>
              <a:ext cx="177800" cy="180975"/>
            </a:xfrm>
            <a:custGeom>
              <a:avLst/>
              <a:gdLst>
                <a:gd name="T0" fmla="*/ 93 w 451"/>
                <a:gd name="T1" fmla="*/ 255 h 457"/>
                <a:gd name="T2" fmla="*/ 48 w 451"/>
                <a:gd name="T3" fmla="*/ 304 h 457"/>
                <a:gd name="T4" fmla="*/ 0 w 451"/>
                <a:gd name="T5" fmla="*/ 356 h 457"/>
                <a:gd name="T6" fmla="*/ 27 w 451"/>
                <a:gd name="T7" fmla="*/ 379 h 457"/>
                <a:gd name="T8" fmla="*/ 81 w 451"/>
                <a:gd name="T9" fmla="*/ 434 h 457"/>
                <a:gd name="T10" fmla="*/ 107 w 451"/>
                <a:gd name="T11" fmla="*/ 457 h 457"/>
                <a:gd name="T12" fmla="*/ 146 w 451"/>
                <a:gd name="T13" fmla="*/ 423 h 457"/>
                <a:gd name="T14" fmla="*/ 207 w 451"/>
                <a:gd name="T15" fmla="*/ 373 h 457"/>
                <a:gd name="T16" fmla="*/ 240 w 451"/>
                <a:gd name="T17" fmla="*/ 360 h 457"/>
                <a:gd name="T18" fmla="*/ 262 w 451"/>
                <a:gd name="T19" fmla="*/ 356 h 457"/>
                <a:gd name="T20" fmla="*/ 273 w 451"/>
                <a:gd name="T21" fmla="*/ 357 h 457"/>
                <a:gd name="T22" fmla="*/ 281 w 451"/>
                <a:gd name="T23" fmla="*/ 360 h 457"/>
                <a:gd name="T24" fmla="*/ 307 w 451"/>
                <a:gd name="T25" fmla="*/ 356 h 457"/>
                <a:gd name="T26" fmla="*/ 347 w 451"/>
                <a:gd name="T27" fmla="*/ 339 h 457"/>
                <a:gd name="T28" fmla="*/ 407 w 451"/>
                <a:gd name="T29" fmla="*/ 304 h 457"/>
                <a:gd name="T30" fmla="*/ 444 w 451"/>
                <a:gd name="T31" fmla="*/ 277 h 457"/>
                <a:gd name="T32" fmla="*/ 451 w 451"/>
                <a:gd name="T33" fmla="*/ 245 h 457"/>
                <a:gd name="T34" fmla="*/ 448 w 451"/>
                <a:gd name="T35" fmla="*/ 169 h 457"/>
                <a:gd name="T36" fmla="*/ 433 w 451"/>
                <a:gd name="T37" fmla="*/ 92 h 457"/>
                <a:gd name="T38" fmla="*/ 411 w 451"/>
                <a:gd name="T39" fmla="*/ 28 h 457"/>
                <a:gd name="T40" fmla="*/ 399 w 451"/>
                <a:gd name="T41" fmla="*/ 9 h 457"/>
                <a:gd name="T42" fmla="*/ 395 w 451"/>
                <a:gd name="T43" fmla="*/ 3 h 457"/>
                <a:gd name="T44" fmla="*/ 377 w 451"/>
                <a:gd name="T45" fmla="*/ 0 h 457"/>
                <a:gd name="T46" fmla="*/ 335 w 451"/>
                <a:gd name="T47" fmla="*/ 5 h 457"/>
                <a:gd name="T48" fmla="*/ 271 w 451"/>
                <a:gd name="T49" fmla="*/ 28 h 457"/>
                <a:gd name="T50" fmla="*/ 218 w 451"/>
                <a:gd name="T51" fmla="*/ 55 h 457"/>
                <a:gd name="T52" fmla="*/ 207 w 451"/>
                <a:gd name="T53" fmla="*/ 68 h 457"/>
                <a:gd name="T54" fmla="*/ 93 w 451"/>
                <a:gd name="T55" fmla="*/ 255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51" h="457">
                  <a:moveTo>
                    <a:pt x="93" y="255"/>
                  </a:moveTo>
                  <a:lnTo>
                    <a:pt x="48" y="304"/>
                  </a:lnTo>
                  <a:lnTo>
                    <a:pt x="0" y="356"/>
                  </a:lnTo>
                  <a:lnTo>
                    <a:pt x="27" y="379"/>
                  </a:lnTo>
                  <a:lnTo>
                    <a:pt x="81" y="434"/>
                  </a:lnTo>
                  <a:lnTo>
                    <a:pt x="107" y="457"/>
                  </a:lnTo>
                  <a:lnTo>
                    <a:pt x="146" y="423"/>
                  </a:lnTo>
                  <a:lnTo>
                    <a:pt x="207" y="373"/>
                  </a:lnTo>
                  <a:lnTo>
                    <a:pt x="240" y="360"/>
                  </a:lnTo>
                  <a:lnTo>
                    <a:pt x="262" y="356"/>
                  </a:lnTo>
                  <a:lnTo>
                    <a:pt x="273" y="357"/>
                  </a:lnTo>
                  <a:lnTo>
                    <a:pt x="281" y="360"/>
                  </a:lnTo>
                  <a:lnTo>
                    <a:pt x="307" y="356"/>
                  </a:lnTo>
                  <a:lnTo>
                    <a:pt x="347" y="339"/>
                  </a:lnTo>
                  <a:lnTo>
                    <a:pt x="407" y="304"/>
                  </a:lnTo>
                  <a:lnTo>
                    <a:pt x="444" y="277"/>
                  </a:lnTo>
                  <a:lnTo>
                    <a:pt x="451" y="245"/>
                  </a:lnTo>
                  <a:lnTo>
                    <a:pt x="448" y="169"/>
                  </a:lnTo>
                  <a:lnTo>
                    <a:pt x="433" y="92"/>
                  </a:lnTo>
                  <a:lnTo>
                    <a:pt x="411" y="28"/>
                  </a:lnTo>
                  <a:lnTo>
                    <a:pt x="399" y="9"/>
                  </a:lnTo>
                  <a:lnTo>
                    <a:pt x="395" y="3"/>
                  </a:lnTo>
                  <a:lnTo>
                    <a:pt x="377" y="0"/>
                  </a:lnTo>
                  <a:lnTo>
                    <a:pt x="335" y="5"/>
                  </a:lnTo>
                  <a:lnTo>
                    <a:pt x="271" y="28"/>
                  </a:lnTo>
                  <a:lnTo>
                    <a:pt x="218" y="55"/>
                  </a:lnTo>
                  <a:lnTo>
                    <a:pt x="207" y="68"/>
                  </a:lnTo>
                  <a:lnTo>
                    <a:pt x="93" y="255"/>
                  </a:lnTo>
                  <a:close/>
                </a:path>
              </a:pathLst>
            </a:custGeom>
            <a:solidFill>
              <a:srgbClr val="D9AA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37" name="Freeform 110">
              <a:extLst>
                <a:ext uri="{FF2B5EF4-FFF2-40B4-BE49-F238E27FC236}">
                  <a16:creationId xmlns:a16="http://schemas.microsoft.com/office/drawing/2014/main" id="{3999855A-71D0-45FC-9770-5F2F68BB7203}"/>
                </a:ext>
              </a:extLst>
            </p:cNvPr>
            <p:cNvSpPr>
              <a:spLocks/>
            </p:cNvSpPr>
            <p:nvPr/>
          </p:nvSpPr>
          <p:spPr bwMode="auto">
            <a:xfrm>
              <a:off x="4751388" y="2595563"/>
              <a:ext cx="112713" cy="139700"/>
            </a:xfrm>
            <a:custGeom>
              <a:avLst/>
              <a:gdLst>
                <a:gd name="T0" fmla="*/ 0 w 286"/>
                <a:gd name="T1" fmla="*/ 350 h 350"/>
                <a:gd name="T2" fmla="*/ 7 w 286"/>
                <a:gd name="T3" fmla="*/ 325 h 350"/>
                <a:gd name="T4" fmla="*/ 18 w 286"/>
                <a:gd name="T5" fmla="*/ 272 h 350"/>
                <a:gd name="T6" fmla="*/ 27 w 286"/>
                <a:gd name="T7" fmla="*/ 186 h 350"/>
                <a:gd name="T8" fmla="*/ 35 w 286"/>
                <a:gd name="T9" fmla="*/ 134 h 350"/>
                <a:gd name="T10" fmla="*/ 42 w 286"/>
                <a:gd name="T11" fmla="*/ 86 h 350"/>
                <a:gd name="T12" fmla="*/ 54 w 286"/>
                <a:gd name="T13" fmla="*/ 63 h 350"/>
                <a:gd name="T14" fmla="*/ 76 w 286"/>
                <a:gd name="T15" fmla="*/ 55 h 350"/>
                <a:gd name="T16" fmla="*/ 96 w 286"/>
                <a:gd name="T17" fmla="*/ 49 h 350"/>
                <a:gd name="T18" fmla="*/ 119 w 286"/>
                <a:gd name="T19" fmla="*/ 44 h 350"/>
                <a:gd name="T20" fmla="*/ 171 w 286"/>
                <a:gd name="T21" fmla="*/ 40 h 350"/>
                <a:gd name="T22" fmla="*/ 193 w 286"/>
                <a:gd name="T23" fmla="*/ 35 h 350"/>
                <a:gd name="T24" fmla="*/ 269 w 286"/>
                <a:gd name="T25" fmla="*/ 3 h 350"/>
                <a:gd name="T26" fmla="*/ 283 w 286"/>
                <a:gd name="T27" fmla="*/ 0 h 350"/>
                <a:gd name="T28" fmla="*/ 286 w 286"/>
                <a:gd name="T29" fmla="*/ 5 h 350"/>
                <a:gd name="T30" fmla="*/ 285 w 286"/>
                <a:gd name="T31" fmla="*/ 19 h 350"/>
                <a:gd name="T32" fmla="*/ 274 w 286"/>
                <a:gd name="T33" fmla="*/ 41 h 350"/>
                <a:gd name="T34" fmla="*/ 250 w 286"/>
                <a:gd name="T35" fmla="*/ 68 h 350"/>
                <a:gd name="T36" fmla="*/ 223 w 286"/>
                <a:gd name="T37" fmla="*/ 85 h 350"/>
                <a:gd name="T38" fmla="*/ 213 w 286"/>
                <a:gd name="T39" fmla="*/ 86 h 350"/>
                <a:gd name="T40" fmla="*/ 202 w 286"/>
                <a:gd name="T41" fmla="*/ 92 h 350"/>
                <a:gd name="T42" fmla="*/ 159 w 286"/>
                <a:gd name="T43" fmla="*/ 112 h 350"/>
                <a:gd name="T44" fmla="*/ 137 w 286"/>
                <a:gd name="T45" fmla="*/ 132 h 350"/>
                <a:gd name="T46" fmla="*/ 133 w 286"/>
                <a:gd name="T47" fmla="*/ 143 h 350"/>
                <a:gd name="T48" fmla="*/ 134 w 286"/>
                <a:gd name="T49" fmla="*/ 185 h 350"/>
                <a:gd name="T50" fmla="*/ 143 w 286"/>
                <a:gd name="T51" fmla="*/ 226 h 350"/>
                <a:gd name="T52" fmla="*/ 143 w 286"/>
                <a:gd name="T53" fmla="*/ 246 h 350"/>
                <a:gd name="T54" fmla="*/ 132 w 286"/>
                <a:gd name="T55" fmla="*/ 277 h 350"/>
                <a:gd name="T56" fmla="*/ 98 w 286"/>
                <a:gd name="T57" fmla="*/ 309 h 350"/>
                <a:gd name="T58" fmla="*/ 71 w 286"/>
                <a:gd name="T59" fmla="*/ 326 h 350"/>
                <a:gd name="T60" fmla="*/ 0 w 286"/>
                <a:gd name="T61" fmla="*/ 350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86" h="350">
                  <a:moveTo>
                    <a:pt x="0" y="350"/>
                  </a:moveTo>
                  <a:lnTo>
                    <a:pt x="7" y="325"/>
                  </a:lnTo>
                  <a:lnTo>
                    <a:pt x="18" y="272"/>
                  </a:lnTo>
                  <a:lnTo>
                    <a:pt x="27" y="186"/>
                  </a:lnTo>
                  <a:lnTo>
                    <a:pt x="35" y="134"/>
                  </a:lnTo>
                  <a:lnTo>
                    <a:pt x="42" y="86"/>
                  </a:lnTo>
                  <a:lnTo>
                    <a:pt x="54" y="63"/>
                  </a:lnTo>
                  <a:lnTo>
                    <a:pt x="76" y="55"/>
                  </a:lnTo>
                  <a:lnTo>
                    <a:pt x="96" y="49"/>
                  </a:lnTo>
                  <a:lnTo>
                    <a:pt x="119" y="44"/>
                  </a:lnTo>
                  <a:lnTo>
                    <a:pt x="171" y="40"/>
                  </a:lnTo>
                  <a:lnTo>
                    <a:pt x="193" y="35"/>
                  </a:lnTo>
                  <a:lnTo>
                    <a:pt x="269" y="3"/>
                  </a:lnTo>
                  <a:lnTo>
                    <a:pt x="283" y="0"/>
                  </a:lnTo>
                  <a:lnTo>
                    <a:pt x="286" y="5"/>
                  </a:lnTo>
                  <a:lnTo>
                    <a:pt x="285" y="19"/>
                  </a:lnTo>
                  <a:lnTo>
                    <a:pt x="274" y="41"/>
                  </a:lnTo>
                  <a:lnTo>
                    <a:pt x="250" y="68"/>
                  </a:lnTo>
                  <a:lnTo>
                    <a:pt x="223" y="85"/>
                  </a:lnTo>
                  <a:lnTo>
                    <a:pt x="213" y="86"/>
                  </a:lnTo>
                  <a:lnTo>
                    <a:pt x="202" y="92"/>
                  </a:lnTo>
                  <a:lnTo>
                    <a:pt x="159" y="112"/>
                  </a:lnTo>
                  <a:lnTo>
                    <a:pt x="137" y="132"/>
                  </a:lnTo>
                  <a:lnTo>
                    <a:pt x="133" y="143"/>
                  </a:lnTo>
                  <a:lnTo>
                    <a:pt x="134" y="185"/>
                  </a:lnTo>
                  <a:lnTo>
                    <a:pt x="143" y="226"/>
                  </a:lnTo>
                  <a:lnTo>
                    <a:pt x="143" y="246"/>
                  </a:lnTo>
                  <a:lnTo>
                    <a:pt x="132" y="277"/>
                  </a:lnTo>
                  <a:lnTo>
                    <a:pt x="98" y="309"/>
                  </a:lnTo>
                  <a:lnTo>
                    <a:pt x="71" y="326"/>
                  </a:lnTo>
                  <a:lnTo>
                    <a:pt x="0" y="350"/>
                  </a:lnTo>
                  <a:close/>
                </a:path>
              </a:pathLst>
            </a:custGeom>
            <a:solidFill>
              <a:srgbClr val="E0BB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38" name="Freeform 111">
              <a:extLst>
                <a:ext uri="{FF2B5EF4-FFF2-40B4-BE49-F238E27FC236}">
                  <a16:creationId xmlns:a16="http://schemas.microsoft.com/office/drawing/2014/main" id="{3EB3355B-CC51-4045-91F4-8397F65F94D6}"/>
                </a:ext>
              </a:extLst>
            </p:cNvPr>
            <p:cNvSpPr>
              <a:spLocks/>
            </p:cNvSpPr>
            <p:nvPr/>
          </p:nvSpPr>
          <p:spPr bwMode="auto">
            <a:xfrm>
              <a:off x="4814888" y="2159000"/>
              <a:ext cx="615950" cy="503238"/>
            </a:xfrm>
            <a:custGeom>
              <a:avLst/>
              <a:gdLst>
                <a:gd name="T0" fmla="*/ 41 w 1549"/>
                <a:gd name="T1" fmla="*/ 1269 h 1269"/>
                <a:gd name="T2" fmla="*/ 0 w 1549"/>
                <a:gd name="T3" fmla="*/ 1218 h 1269"/>
                <a:gd name="T4" fmla="*/ 1529 w 1549"/>
                <a:gd name="T5" fmla="*/ 0 h 1269"/>
                <a:gd name="T6" fmla="*/ 1549 w 1549"/>
                <a:gd name="T7" fmla="*/ 26 h 1269"/>
                <a:gd name="T8" fmla="*/ 41 w 1549"/>
                <a:gd name="T9" fmla="*/ 1269 h 1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9" h="1269">
                  <a:moveTo>
                    <a:pt x="41" y="1269"/>
                  </a:moveTo>
                  <a:lnTo>
                    <a:pt x="0" y="1218"/>
                  </a:lnTo>
                  <a:lnTo>
                    <a:pt x="1529" y="0"/>
                  </a:lnTo>
                  <a:lnTo>
                    <a:pt x="1549" y="26"/>
                  </a:lnTo>
                  <a:lnTo>
                    <a:pt x="41" y="126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39" name="Freeform 112">
              <a:extLst>
                <a:ext uri="{FF2B5EF4-FFF2-40B4-BE49-F238E27FC236}">
                  <a16:creationId xmlns:a16="http://schemas.microsoft.com/office/drawing/2014/main" id="{5E0D7DE1-7338-4AB7-BD4B-34367C99A6E5}"/>
                </a:ext>
              </a:extLst>
            </p:cNvPr>
            <p:cNvSpPr>
              <a:spLocks/>
            </p:cNvSpPr>
            <p:nvPr/>
          </p:nvSpPr>
          <p:spPr bwMode="auto">
            <a:xfrm>
              <a:off x="4851400" y="2605088"/>
              <a:ext cx="57150" cy="133350"/>
            </a:xfrm>
            <a:custGeom>
              <a:avLst/>
              <a:gdLst>
                <a:gd name="T0" fmla="*/ 92 w 144"/>
                <a:gd name="T1" fmla="*/ 9 h 334"/>
                <a:gd name="T2" fmla="*/ 87 w 144"/>
                <a:gd name="T3" fmla="*/ 2 h 334"/>
                <a:gd name="T4" fmla="*/ 61 w 144"/>
                <a:gd name="T5" fmla="*/ 0 h 334"/>
                <a:gd name="T6" fmla="*/ 44 w 144"/>
                <a:gd name="T7" fmla="*/ 2 h 334"/>
                <a:gd name="T8" fmla="*/ 28 w 144"/>
                <a:gd name="T9" fmla="*/ 15 h 334"/>
                <a:gd name="T10" fmla="*/ 9 w 144"/>
                <a:gd name="T11" fmla="*/ 46 h 334"/>
                <a:gd name="T12" fmla="*/ 1 w 144"/>
                <a:gd name="T13" fmla="*/ 81 h 334"/>
                <a:gd name="T14" fmla="*/ 0 w 144"/>
                <a:gd name="T15" fmla="*/ 121 h 334"/>
                <a:gd name="T16" fmla="*/ 8 w 144"/>
                <a:gd name="T17" fmla="*/ 185 h 334"/>
                <a:gd name="T18" fmla="*/ 22 w 144"/>
                <a:gd name="T19" fmla="*/ 268 h 334"/>
                <a:gd name="T20" fmla="*/ 25 w 144"/>
                <a:gd name="T21" fmla="*/ 305 h 334"/>
                <a:gd name="T22" fmla="*/ 26 w 144"/>
                <a:gd name="T23" fmla="*/ 317 h 334"/>
                <a:gd name="T24" fmla="*/ 40 w 144"/>
                <a:gd name="T25" fmla="*/ 330 h 334"/>
                <a:gd name="T26" fmla="*/ 51 w 144"/>
                <a:gd name="T27" fmla="*/ 334 h 334"/>
                <a:gd name="T28" fmla="*/ 88 w 144"/>
                <a:gd name="T29" fmla="*/ 312 h 334"/>
                <a:gd name="T30" fmla="*/ 137 w 144"/>
                <a:gd name="T31" fmla="*/ 277 h 334"/>
                <a:gd name="T32" fmla="*/ 144 w 144"/>
                <a:gd name="T33" fmla="*/ 245 h 334"/>
                <a:gd name="T34" fmla="*/ 141 w 144"/>
                <a:gd name="T35" fmla="*/ 169 h 334"/>
                <a:gd name="T36" fmla="*/ 126 w 144"/>
                <a:gd name="T37" fmla="*/ 92 h 334"/>
                <a:gd name="T38" fmla="*/ 104 w 144"/>
                <a:gd name="T39" fmla="*/ 28 h 334"/>
                <a:gd name="T40" fmla="*/ 92 w 144"/>
                <a:gd name="T41" fmla="*/ 9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44" h="334">
                  <a:moveTo>
                    <a:pt x="92" y="9"/>
                  </a:moveTo>
                  <a:lnTo>
                    <a:pt x="87" y="2"/>
                  </a:lnTo>
                  <a:lnTo>
                    <a:pt x="61" y="0"/>
                  </a:lnTo>
                  <a:lnTo>
                    <a:pt x="44" y="2"/>
                  </a:lnTo>
                  <a:lnTo>
                    <a:pt x="28" y="15"/>
                  </a:lnTo>
                  <a:lnTo>
                    <a:pt x="9" y="46"/>
                  </a:lnTo>
                  <a:lnTo>
                    <a:pt x="1" y="81"/>
                  </a:lnTo>
                  <a:lnTo>
                    <a:pt x="0" y="121"/>
                  </a:lnTo>
                  <a:lnTo>
                    <a:pt x="8" y="185"/>
                  </a:lnTo>
                  <a:lnTo>
                    <a:pt x="22" y="268"/>
                  </a:lnTo>
                  <a:lnTo>
                    <a:pt x="25" y="305"/>
                  </a:lnTo>
                  <a:lnTo>
                    <a:pt x="26" y="317"/>
                  </a:lnTo>
                  <a:lnTo>
                    <a:pt x="40" y="330"/>
                  </a:lnTo>
                  <a:lnTo>
                    <a:pt x="51" y="334"/>
                  </a:lnTo>
                  <a:lnTo>
                    <a:pt x="88" y="312"/>
                  </a:lnTo>
                  <a:lnTo>
                    <a:pt x="137" y="277"/>
                  </a:lnTo>
                  <a:lnTo>
                    <a:pt x="144" y="245"/>
                  </a:lnTo>
                  <a:lnTo>
                    <a:pt x="141" y="169"/>
                  </a:lnTo>
                  <a:lnTo>
                    <a:pt x="126" y="92"/>
                  </a:lnTo>
                  <a:lnTo>
                    <a:pt x="104" y="28"/>
                  </a:lnTo>
                  <a:lnTo>
                    <a:pt x="92" y="9"/>
                  </a:lnTo>
                  <a:close/>
                </a:path>
              </a:pathLst>
            </a:custGeom>
            <a:solidFill>
              <a:srgbClr val="DDB3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40" name="Freeform 113">
              <a:extLst>
                <a:ext uri="{FF2B5EF4-FFF2-40B4-BE49-F238E27FC236}">
                  <a16:creationId xmlns:a16="http://schemas.microsoft.com/office/drawing/2014/main" id="{41A8785D-CE8E-4D66-B090-A50D4284C96D}"/>
                </a:ext>
              </a:extLst>
            </p:cNvPr>
            <p:cNvSpPr>
              <a:spLocks/>
            </p:cNvSpPr>
            <p:nvPr/>
          </p:nvSpPr>
          <p:spPr bwMode="auto">
            <a:xfrm>
              <a:off x="4703763" y="2698750"/>
              <a:ext cx="111125" cy="122238"/>
            </a:xfrm>
            <a:custGeom>
              <a:avLst/>
              <a:gdLst>
                <a:gd name="T0" fmla="*/ 0 w 281"/>
                <a:gd name="T1" fmla="*/ 146 h 308"/>
                <a:gd name="T2" fmla="*/ 135 w 281"/>
                <a:gd name="T3" fmla="*/ 0 h 308"/>
                <a:gd name="T4" fmla="*/ 281 w 281"/>
                <a:gd name="T5" fmla="*/ 157 h 308"/>
                <a:gd name="T6" fmla="*/ 135 w 281"/>
                <a:gd name="T7" fmla="*/ 308 h 308"/>
                <a:gd name="T8" fmla="*/ 0 w 281"/>
                <a:gd name="T9" fmla="*/ 146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1" h="308">
                  <a:moveTo>
                    <a:pt x="0" y="146"/>
                  </a:moveTo>
                  <a:lnTo>
                    <a:pt x="135" y="0"/>
                  </a:lnTo>
                  <a:lnTo>
                    <a:pt x="281" y="157"/>
                  </a:lnTo>
                  <a:lnTo>
                    <a:pt x="135" y="308"/>
                  </a:lnTo>
                  <a:lnTo>
                    <a:pt x="0" y="146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41" name="Freeform 114">
              <a:extLst>
                <a:ext uri="{FF2B5EF4-FFF2-40B4-BE49-F238E27FC236}">
                  <a16:creationId xmlns:a16="http://schemas.microsoft.com/office/drawing/2014/main" id="{C07B1524-8FCF-4F96-B1D4-335D214B5FBA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5900" y="2619375"/>
              <a:ext cx="766763" cy="450850"/>
            </a:xfrm>
            <a:custGeom>
              <a:avLst/>
              <a:gdLst>
                <a:gd name="T0" fmla="*/ 11 w 1933"/>
                <a:gd name="T1" fmla="*/ 0 h 1138"/>
                <a:gd name="T2" fmla="*/ 24 w 1933"/>
                <a:gd name="T3" fmla="*/ 16 h 1138"/>
                <a:gd name="T4" fmla="*/ 122 w 1933"/>
                <a:gd name="T5" fmla="*/ 129 h 1138"/>
                <a:gd name="T6" fmla="*/ 223 w 1933"/>
                <a:gd name="T7" fmla="*/ 233 h 1138"/>
                <a:gd name="T8" fmla="*/ 348 w 1933"/>
                <a:gd name="T9" fmla="*/ 350 h 1138"/>
                <a:gd name="T10" fmla="*/ 493 w 1933"/>
                <a:gd name="T11" fmla="*/ 469 h 1138"/>
                <a:gd name="T12" fmla="*/ 655 w 1933"/>
                <a:gd name="T13" fmla="*/ 579 h 1138"/>
                <a:gd name="T14" fmla="*/ 785 w 1933"/>
                <a:gd name="T15" fmla="*/ 648 h 1138"/>
                <a:gd name="T16" fmla="*/ 873 w 1933"/>
                <a:gd name="T17" fmla="*/ 687 h 1138"/>
                <a:gd name="T18" fmla="*/ 918 w 1933"/>
                <a:gd name="T19" fmla="*/ 702 h 1138"/>
                <a:gd name="T20" fmla="*/ 949 w 1933"/>
                <a:gd name="T21" fmla="*/ 711 h 1138"/>
                <a:gd name="T22" fmla="*/ 1014 w 1933"/>
                <a:gd name="T23" fmla="*/ 716 h 1138"/>
                <a:gd name="T24" fmla="*/ 1081 w 1933"/>
                <a:gd name="T25" fmla="*/ 710 h 1138"/>
                <a:gd name="T26" fmla="*/ 1151 w 1933"/>
                <a:gd name="T27" fmla="*/ 690 h 1138"/>
                <a:gd name="T28" fmla="*/ 1221 w 1933"/>
                <a:gd name="T29" fmla="*/ 662 h 1138"/>
                <a:gd name="T30" fmla="*/ 1293 w 1933"/>
                <a:gd name="T31" fmla="*/ 627 h 1138"/>
                <a:gd name="T32" fmla="*/ 1396 w 1933"/>
                <a:gd name="T33" fmla="*/ 563 h 1138"/>
                <a:gd name="T34" fmla="*/ 1523 w 1933"/>
                <a:gd name="T35" fmla="*/ 469 h 1138"/>
                <a:gd name="T36" fmla="*/ 1631 w 1933"/>
                <a:gd name="T37" fmla="*/ 375 h 1138"/>
                <a:gd name="T38" fmla="*/ 1744 w 1933"/>
                <a:gd name="T39" fmla="*/ 267 h 1138"/>
                <a:gd name="T40" fmla="*/ 1761 w 1933"/>
                <a:gd name="T41" fmla="*/ 248 h 1138"/>
                <a:gd name="T42" fmla="*/ 1933 w 1933"/>
                <a:gd name="T43" fmla="*/ 443 h 1138"/>
                <a:gd name="T44" fmla="*/ 1915 w 1933"/>
                <a:gd name="T45" fmla="*/ 466 h 1138"/>
                <a:gd name="T46" fmla="*/ 1785 w 1933"/>
                <a:gd name="T47" fmla="*/ 611 h 1138"/>
                <a:gd name="T48" fmla="*/ 1657 w 1933"/>
                <a:gd name="T49" fmla="*/ 738 h 1138"/>
                <a:gd name="T50" fmla="*/ 1504 w 1933"/>
                <a:gd name="T51" fmla="*/ 872 h 1138"/>
                <a:gd name="T52" fmla="*/ 1376 w 1933"/>
                <a:gd name="T53" fmla="*/ 965 h 1138"/>
                <a:gd name="T54" fmla="*/ 1286 w 1933"/>
                <a:gd name="T55" fmla="*/ 1021 h 1138"/>
                <a:gd name="T56" fmla="*/ 1195 w 1933"/>
                <a:gd name="T57" fmla="*/ 1068 h 1138"/>
                <a:gd name="T58" fmla="*/ 1103 w 1933"/>
                <a:gd name="T59" fmla="*/ 1104 h 1138"/>
                <a:gd name="T60" fmla="*/ 1011 w 1933"/>
                <a:gd name="T61" fmla="*/ 1129 h 1138"/>
                <a:gd name="T62" fmla="*/ 919 w 1933"/>
                <a:gd name="T63" fmla="*/ 1138 h 1138"/>
                <a:gd name="T64" fmla="*/ 875 w 1933"/>
                <a:gd name="T65" fmla="*/ 1135 h 1138"/>
                <a:gd name="T66" fmla="*/ 830 w 1933"/>
                <a:gd name="T67" fmla="*/ 1130 h 1138"/>
                <a:gd name="T68" fmla="*/ 743 w 1933"/>
                <a:gd name="T69" fmla="*/ 1113 h 1138"/>
                <a:gd name="T70" fmla="*/ 659 w 1933"/>
                <a:gd name="T71" fmla="*/ 1087 h 1138"/>
                <a:gd name="T72" fmla="*/ 577 w 1933"/>
                <a:gd name="T73" fmla="*/ 1055 h 1138"/>
                <a:gd name="T74" fmla="*/ 461 w 1933"/>
                <a:gd name="T75" fmla="*/ 998 h 1138"/>
                <a:gd name="T76" fmla="*/ 321 w 1933"/>
                <a:gd name="T77" fmla="*/ 911 h 1138"/>
                <a:gd name="T78" fmla="*/ 201 w 1933"/>
                <a:gd name="T79" fmla="*/ 819 h 1138"/>
                <a:gd name="T80" fmla="*/ 105 w 1933"/>
                <a:gd name="T81" fmla="*/ 736 h 1138"/>
                <a:gd name="T82" fmla="*/ 12 w 1933"/>
                <a:gd name="T83" fmla="*/ 641 h 1138"/>
                <a:gd name="T84" fmla="*/ 0 w 1933"/>
                <a:gd name="T85" fmla="*/ 627 h 1138"/>
                <a:gd name="T86" fmla="*/ 11 w 1933"/>
                <a:gd name="T87" fmla="*/ 0 h 1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933" h="1138">
                  <a:moveTo>
                    <a:pt x="11" y="0"/>
                  </a:moveTo>
                  <a:lnTo>
                    <a:pt x="24" y="16"/>
                  </a:lnTo>
                  <a:lnTo>
                    <a:pt x="122" y="129"/>
                  </a:lnTo>
                  <a:lnTo>
                    <a:pt x="223" y="233"/>
                  </a:lnTo>
                  <a:lnTo>
                    <a:pt x="348" y="350"/>
                  </a:lnTo>
                  <a:lnTo>
                    <a:pt x="493" y="469"/>
                  </a:lnTo>
                  <a:lnTo>
                    <a:pt x="655" y="579"/>
                  </a:lnTo>
                  <a:lnTo>
                    <a:pt x="785" y="648"/>
                  </a:lnTo>
                  <a:lnTo>
                    <a:pt x="873" y="687"/>
                  </a:lnTo>
                  <a:lnTo>
                    <a:pt x="918" y="702"/>
                  </a:lnTo>
                  <a:lnTo>
                    <a:pt x="949" y="711"/>
                  </a:lnTo>
                  <a:lnTo>
                    <a:pt x="1014" y="716"/>
                  </a:lnTo>
                  <a:lnTo>
                    <a:pt x="1081" y="710"/>
                  </a:lnTo>
                  <a:lnTo>
                    <a:pt x="1151" y="690"/>
                  </a:lnTo>
                  <a:lnTo>
                    <a:pt x="1221" y="662"/>
                  </a:lnTo>
                  <a:lnTo>
                    <a:pt x="1293" y="627"/>
                  </a:lnTo>
                  <a:lnTo>
                    <a:pt x="1396" y="563"/>
                  </a:lnTo>
                  <a:lnTo>
                    <a:pt x="1523" y="469"/>
                  </a:lnTo>
                  <a:lnTo>
                    <a:pt x="1631" y="375"/>
                  </a:lnTo>
                  <a:lnTo>
                    <a:pt x="1744" y="267"/>
                  </a:lnTo>
                  <a:lnTo>
                    <a:pt x="1761" y="248"/>
                  </a:lnTo>
                  <a:lnTo>
                    <a:pt x="1933" y="443"/>
                  </a:lnTo>
                  <a:lnTo>
                    <a:pt x="1915" y="466"/>
                  </a:lnTo>
                  <a:lnTo>
                    <a:pt x="1785" y="611"/>
                  </a:lnTo>
                  <a:lnTo>
                    <a:pt x="1657" y="738"/>
                  </a:lnTo>
                  <a:lnTo>
                    <a:pt x="1504" y="872"/>
                  </a:lnTo>
                  <a:lnTo>
                    <a:pt x="1376" y="965"/>
                  </a:lnTo>
                  <a:lnTo>
                    <a:pt x="1286" y="1021"/>
                  </a:lnTo>
                  <a:lnTo>
                    <a:pt x="1195" y="1068"/>
                  </a:lnTo>
                  <a:lnTo>
                    <a:pt x="1103" y="1104"/>
                  </a:lnTo>
                  <a:lnTo>
                    <a:pt x="1011" y="1129"/>
                  </a:lnTo>
                  <a:lnTo>
                    <a:pt x="919" y="1138"/>
                  </a:lnTo>
                  <a:lnTo>
                    <a:pt x="875" y="1135"/>
                  </a:lnTo>
                  <a:lnTo>
                    <a:pt x="830" y="1130"/>
                  </a:lnTo>
                  <a:lnTo>
                    <a:pt x="743" y="1113"/>
                  </a:lnTo>
                  <a:lnTo>
                    <a:pt x="659" y="1087"/>
                  </a:lnTo>
                  <a:lnTo>
                    <a:pt x="577" y="1055"/>
                  </a:lnTo>
                  <a:lnTo>
                    <a:pt x="461" y="998"/>
                  </a:lnTo>
                  <a:lnTo>
                    <a:pt x="321" y="911"/>
                  </a:lnTo>
                  <a:lnTo>
                    <a:pt x="201" y="819"/>
                  </a:lnTo>
                  <a:lnTo>
                    <a:pt x="105" y="736"/>
                  </a:lnTo>
                  <a:lnTo>
                    <a:pt x="12" y="641"/>
                  </a:lnTo>
                  <a:lnTo>
                    <a:pt x="0" y="627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111B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42" name="Freeform 115">
              <a:extLst>
                <a:ext uri="{FF2B5EF4-FFF2-40B4-BE49-F238E27FC236}">
                  <a16:creationId xmlns:a16="http://schemas.microsoft.com/office/drawing/2014/main" id="{209F8D10-828F-4BC1-818A-504023ADF1E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21063" y="1746250"/>
              <a:ext cx="490538" cy="657225"/>
            </a:xfrm>
            <a:custGeom>
              <a:avLst/>
              <a:gdLst>
                <a:gd name="T0" fmla="*/ 1222 w 1238"/>
                <a:gd name="T1" fmla="*/ 695 h 1657"/>
                <a:gd name="T2" fmla="*/ 1191 w 1238"/>
                <a:gd name="T3" fmla="*/ 657 h 1657"/>
                <a:gd name="T4" fmla="*/ 1160 w 1238"/>
                <a:gd name="T5" fmla="*/ 656 h 1657"/>
                <a:gd name="T6" fmla="*/ 1160 w 1238"/>
                <a:gd name="T7" fmla="*/ 634 h 1657"/>
                <a:gd name="T8" fmla="*/ 1137 w 1238"/>
                <a:gd name="T9" fmla="*/ 404 h 1657"/>
                <a:gd name="T10" fmla="*/ 1084 w 1238"/>
                <a:gd name="T11" fmla="*/ 258 h 1657"/>
                <a:gd name="T12" fmla="*/ 1021 w 1238"/>
                <a:gd name="T13" fmla="*/ 166 h 1657"/>
                <a:gd name="T14" fmla="*/ 881 w 1238"/>
                <a:gd name="T15" fmla="*/ 55 h 1657"/>
                <a:gd name="T16" fmla="*/ 682 w 1238"/>
                <a:gd name="T17" fmla="*/ 3 h 1657"/>
                <a:gd name="T18" fmla="*/ 573 w 1238"/>
                <a:gd name="T19" fmla="*/ 3 h 1657"/>
                <a:gd name="T20" fmla="*/ 373 w 1238"/>
                <a:gd name="T21" fmla="*/ 55 h 1657"/>
                <a:gd name="T22" fmla="*/ 233 w 1238"/>
                <a:gd name="T23" fmla="*/ 166 h 1657"/>
                <a:gd name="T24" fmla="*/ 171 w 1238"/>
                <a:gd name="T25" fmla="*/ 258 h 1657"/>
                <a:gd name="T26" fmla="*/ 118 w 1238"/>
                <a:gd name="T27" fmla="*/ 404 h 1657"/>
                <a:gd name="T28" fmla="*/ 95 w 1238"/>
                <a:gd name="T29" fmla="*/ 634 h 1657"/>
                <a:gd name="T30" fmla="*/ 95 w 1238"/>
                <a:gd name="T31" fmla="*/ 670 h 1657"/>
                <a:gd name="T32" fmla="*/ 57 w 1238"/>
                <a:gd name="T33" fmla="*/ 653 h 1657"/>
                <a:gd name="T34" fmla="*/ 16 w 1238"/>
                <a:gd name="T35" fmla="*/ 692 h 1657"/>
                <a:gd name="T36" fmla="*/ 4 w 1238"/>
                <a:gd name="T37" fmla="*/ 727 h 1657"/>
                <a:gd name="T38" fmla="*/ 8 w 1238"/>
                <a:gd name="T39" fmla="*/ 835 h 1657"/>
                <a:gd name="T40" fmla="*/ 27 w 1238"/>
                <a:gd name="T41" fmla="*/ 906 h 1657"/>
                <a:gd name="T42" fmla="*/ 74 w 1238"/>
                <a:gd name="T43" fmla="*/ 972 h 1657"/>
                <a:gd name="T44" fmla="*/ 99 w 1238"/>
                <a:gd name="T45" fmla="*/ 983 h 1657"/>
                <a:gd name="T46" fmla="*/ 135 w 1238"/>
                <a:gd name="T47" fmla="*/ 983 h 1657"/>
                <a:gd name="T48" fmla="*/ 192 w 1238"/>
                <a:gd name="T49" fmla="*/ 1177 h 1657"/>
                <a:gd name="T50" fmla="*/ 297 w 1238"/>
                <a:gd name="T51" fmla="*/ 1404 h 1657"/>
                <a:gd name="T52" fmla="*/ 432 w 1238"/>
                <a:gd name="T53" fmla="*/ 1572 h 1657"/>
                <a:gd name="T54" fmla="*/ 567 w 1238"/>
                <a:gd name="T55" fmla="*/ 1649 h 1657"/>
                <a:gd name="T56" fmla="*/ 627 w 1238"/>
                <a:gd name="T57" fmla="*/ 1657 h 1657"/>
                <a:gd name="T58" fmla="*/ 688 w 1238"/>
                <a:gd name="T59" fmla="*/ 1649 h 1657"/>
                <a:gd name="T60" fmla="*/ 823 w 1238"/>
                <a:gd name="T61" fmla="*/ 1572 h 1657"/>
                <a:gd name="T62" fmla="*/ 957 w 1238"/>
                <a:gd name="T63" fmla="*/ 1405 h 1657"/>
                <a:gd name="T64" fmla="*/ 1063 w 1238"/>
                <a:gd name="T65" fmla="*/ 1178 h 1657"/>
                <a:gd name="T66" fmla="*/ 1119 w 1238"/>
                <a:gd name="T67" fmla="*/ 985 h 1657"/>
                <a:gd name="T68" fmla="*/ 1150 w 1238"/>
                <a:gd name="T69" fmla="*/ 979 h 1657"/>
                <a:gd name="T70" fmla="*/ 1186 w 1238"/>
                <a:gd name="T71" fmla="*/ 949 h 1657"/>
                <a:gd name="T72" fmla="*/ 1218 w 1238"/>
                <a:gd name="T73" fmla="*/ 876 h 1657"/>
                <a:gd name="T74" fmla="*/ 1238 w 1238"/>
                <a:gd name="T75" fmla="*/ 770 h 1657"/>
                <a:gd name="T76" fmla="*/ 1228 w 1238"/>
                <a:gd name="T77" fmla="*/ 706 h 1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238" h="1657">
                  <a:moveTo>
                    <a:pt x="1228" y="706"/>
                  </a:moveTo>
                  <a:lnTo>
                    <a:pt x="1222" y="695"/>
                  </a:lnTo>
                  <a:lnTo>
                    <a:pt x="1208" y="673"/>
                  </a:lnTo>
                  <a:lnTo>
                    <a:pt x="1191" y="657"/>
                  </a:lnTo>
                  <a:lnTo>
                    <a:pt x="1171" y="652"/>
                  </a:lnTo>
                  <a:lnTo>
                    <a:pt x="1160" y="656"/>
                  </a:lnTo>
                  <a:lnTo>
                    <a:pt x="1160" y="646"/>
                  </a:lnTo>
                  <a:lnTo>
                    <a:pt x="1160" y="634"/>
                  </a:lnTo>
                  <a:lnTo>
                    <a:pt x="1159" y="551"/>
                  </a:lnTo>
                  <a:lnTo>
                    <a:pt x="1137" y="404"/>
                  </a:lnTo>
                  <a:lnTo>
                    <a:pt x="1108" y="312"/>
                  </a:lnTo>
                  <a:lnTo>
                    <a:pt x="1084" y="258"/>
                  </a:lnTo>
                  <a:lnTo>
                    <a:pt x="1055" y="209"/>
                  </a:lnTo>
                  <a:lnTo>
                    <a:pt x="1021" y="166"/>
                  </a:lnTo>
                  <a:lnTo>
                    <a:pt x="967" y="110"/>
                  </a:lnTo>
                  <a:lnTo>
                    <a:pt x="881" y="55"/>
                  </a:lnTo>
                  <a:lnTo>
                    <a:pt x="787" y="20"/>
                  </a:lnTo>
                  <a:lnTo>
                    <a:pt x="682" y="3"/>
                  </a:lnTo>
                  <a:lnTo>
                    <a:pt x="627" y="0"/>
                  </a:lnTo>
                  <a:lnTo>
                    <a:pt x="573" y="3"/>
                  </a:lnTo>
                  <a:lnTo>
                    <a:pt x="468" y="20"/>
                  </a:lnTo>
                  <a:lnTo>
                    <a:pt x="373" y="55"/>
                  </a:lnTo>
                  <a:lnTo>
                    <a:pt x="288" y="110"/>
                  </a:lnTo>
                  <a:lnTo>
                    <a:pt x="233" y="166"/>
                  </a:lnTo>
                  <a:lnTo>
                    <a:pt x="200" y="209"/>
                  </a:lnTo>
                  <a:lnTo>
                    <a:pt x="171" y="258"/>
                  </a:lnTo>
                  <a:lnTo>
                    <a:pt x="147" y="312"/>
                  </a:lnTo>
                  <a:lnTo>
                    <a:pt x="118" y="404"/>
                  </a:lnTo>
                  <a:lnTo>
                    <a:pt x="96" y="551"/>
                  </a:lnTo>
                  <a:lnTo>
                    <a:pt x="95" y="634"/>
                  </a:lnTo>
                  <a:lnTo>
                    <a:pt x="95" y="652"/>
                  </a:lnTo>
                  <a:lnTo>
                    <a:pt x="95" y="670"/>
                  </a:lnTo>
                  <a:lnTo>
                    <a:pt x="82" y="657"/>
                  </a:lnTo>
                  <a:lnTo>
                    <a:pt x="57" y="653"/>
                  </a:lnTo>
                  <a:lnTo>
                    <a:pt x="34" y="666"/>
                  </a:lnTo>
                  <a:lnTo>
                    <a:pt x="16" y="692"/>
                  </a:lnTo>
                  <a:lnTo>
                    <a:pt x="10" y="706"/>
                  </a:lnTo>
                  <a:lnTo>
                    <a:pt x="4" y="727"/>
                  </a:lnTo>
                  <a:lnTo>
                    <a:pt x="0" y="770"/>
                  </a:lnTo>
                  <a:lnTo>
                    <a:pt x="8" y="835"/>
                  </a:lnTo>
                  <a:lnTo>
                    <a:pt x="18" y="876"/>
                  </a:lnTo>
                  <a:lnTo>
                    <a:pt x="27" y="906"/>
                  </a:lnTo>
                  <a:lnTo>
                    <a:pt x="51" y="949"/>
                  </a:lnTo>
                  <a:lnTo>
                    <a:pt x="74" y="972"/>
                  </a:lnTo>
                  <a:lnTo>
                    <a:pt x="87" y="979"/>
                  </a:lnTo>
                  <a:lnTo>
                    <a:pt x="99" y="983"/>
                  </a:lnTo>
                  <a:lnTo>
                    <a:pt x="125" y="985"/>
                  </a:lnTo>
                  <a:lnTo>
                    <a:pt x="135" y="983"/>
                  </a:lnTo>
                  <a:lnTo>
                    <a:pt x="152" y="1049"/>
                  </a:lnTo>
                  <a:lnTo>
                    <a:pt x="192" y="1177"/>
                  </a:lnTo>
                  <a:lnTo>
                    <a:pt x="240" y="1296"/>
                  </a:lnTo>
                  <a:lnTo>
                    <a:pt x="297" y="1404"/>
                  </a:lnTo>
                  <a:lnTo>
                    <a:pt x="360" y="1497"/>
                  </a:lnTo>
                  <a:lnTo>
                    <a:pt x="432" y="1572"/>
                  </a:lnTo>
                  <a:lnTo>
                    <a:pt x="507" y="1625"/>
                  </a:lnTo>
                  <a:lnTo>
                    <a:pt x="567" y="1649"/>
                  </a:lnTo>
                  <a:lnTo>
                    <a:pt x="607" y="1657"/>
                  </a:lnTo>
                  <a:lnTo>
                    <a:pt x="627" y="1657"/>
                  </a:lnTo>
                  <a:lnTo>
                    <a:pt x="648" y="1657"/>
                  </a:lnTo>
                  <a:lnTo>
                    <a:pt x="688" y="1649"/>
                  </a:lnTo>
                  <a:lnTo>
                    <a:pt x="748" y="1627"/>
                  </a:lnTo>
                  <a:lnTo>
                    <a:pt x="823" y="1572"/>
                  </a:lnTo>
                  <a:lnTo>
                    <a:pt x="893" y="1498"/>
                  </a:lnTo>
                  <a:lnTo>
                    <a:pt x="957" y="1405"/>
                  </a:lnTo>
                  <a:lnTo>
                    <a:pt x="1014" y="1297"/>
                  </a:lnTo>
                  <a:lnTo>
                    <a:pt x="1063" y="1178"/>
                  </a:lnTo>
                  <a:lnTo>
                    <a:pt x="1103" y="1051"/>
                  </a:lnTo>
                  <a:lnTo>
                    <a:pt x="1119" y="985"/>
                  </a:lnTo>
                  <a:lnTo>
                    <a:pt x="1136" y="984"/>
                  </a:lnTo>
                  <a:lnTo>
                    <a:pt x="1150" y="979"/>
                  </a:lnTo>
                  <a:lnTo>
                    <a:pt x="1164" y="972"/>
                  </a:lnTo>
                  <a:lnTo>
                    <a:pt x="1186" y="949"/>
                  </a:lnTo>
                  <a:lnTo>
                    <a:pt x="1209" y="906"/>
                  </a:lnTo>
                  <a:lnTo>
                    <a:pt x="1218" y="876"/>
                  </a:lnTo>
                  <a:lnTo>
                    <a:pt x="1230" y="835"/>
                  </a:lnTo>
                  <a:lnTo>
                    <a:pt x="1238" y="770"/>
                  </a:lnTo>
                  <a:lnTo>
                    <a:pt x="1233" y="727"/>
                  </a:lnTo>
                  <a:lnTo>
                    <a:pt x="1228" y="706"/>
                  </a:lnTo>
                  <a:close/>
                </a:path>
              </a:pathLst>
            </a:custGeom>
            <a:solidFill>
              <a:srgbClr val="E0BB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43" name="Freeform 116">
              <a:extLst>
                <a:ext uri="{FF2B5EF4-FFF2-40B4-BE49-F238E27FC236}">
                  <a16:creationId xmlns:a16="http://schemas.microsoft.com/office/drawing/2014/main" id="{D31BCDCF-544A-4C52-8A64-8C3D1B1A2852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3300" y="1682750"/>
              <a:ext cx="373063" cy="363538"/>
            </a:xfrm>
            <a:custGeom>
              <a:avLst/>
              <a:gdLst>
                <a:gd name="T0" fmla="*/ 69 w 940"/>
                <a:gd name="T1" fmla="*/ 411 h 915"/>
                <a:gd name="T2" fmla="*/ 78 w 940"/>
                <a:gd name="T3" fmla="*/ 435 h 915"/>
                <a:gd name="T4" fmla="*/ 107 w 940"/>
                <a:gd name="T5" fmla="*/ 473 h 915"/>
                <a:gd name="T6" fmla="*/ 149 w 940"/>
                <a:gd name="T7" fmla="*/ 497 h 915"/>
                <a:gd name="T8" fmla="*/ 200 w 940"/>
                <a:gd name="T9" fmla="*/ 512 h 915"/>
                <a:gd name="T10" fmla="*/ 288 w 940"/>
                <a:gd name="T11" fmla="*/ 519 h 915"/>
                <a:gd name="T12" fmla="*/ 420 w 940"/>
                <a:gd name="T13" fmla="*/ 518 h 915"/>
                <a:gd name="T14" fmla="*/ 524 w 940"/>
                <a:gd name="T15" fmla="*/ 521 h 915"/>
                <a:gd name="T16" fmla="*/ 590 w 940"/>
                <a:gd name="T17" fmla="*/ 530 h 915"/>
                <a:gd name="T18" fmla="*/ 652 w 940"/>
                <a:gd name="T19" fmla="*/ 548 h 915"/>
                <a:gd name="T20" fmla="*/ 709 w 940"/>
                <a:gd name="T21" fmla="*/ 576 h 915"/>
                <a:gd name="T22" fmla="*/ 758 w 940"/>
                <a:gd name="T23" fmla="*/ 618 h 915"/>
                <a:gd name="T24" fmla="*/ 798 w 940"/>
                <a:gd name="T25" fmla="*/ 678 h 915"/>
                <a:gd name="T26" fmla="*/ 827 w 940"/>
                <a:gd name="T27" fmla="*/ 755 h 915"/>
                <a:gd name="T28" fmla="*/ 844 w 940"/>
                <a:gd name="T29" fmla="*/ 855 h 915"/>
                <a:gd name="T30" fmla="*/ 845 w 940"/>
                <a:gd name="T31" fmla="*/ 915 h 915"/>
                <a:gd name="T32" fmla="*/ 862 w 940"/>
                <a:gd name="T33" fmla="*/ 885 h 915"/>
                <a:gd name="T34" fmla="*/ 892 w 940"/>
                <a:gd name="T35" fmla="*/ 824 h 915"/>
                <a:gd name="T36" fmla="*/ 914 w 940"/>
                <a:gd name="T37" fmla="*/ 763 h 915"/>
                <a:gd name="T38" fmla="*/ 929 w 940"/>
                <a:gd name="T39" fmla="*/ 700 h 915"/>
                <a:gd name="T40" fmla="*/ 937 w 940"/>
                <a:gd name="T41" fmla="*/ 637 h 915"/>
                <a:gd name="T42" fmla="*/ 940 w 940"/>
                <a:gd name="T43" fmla="*/ 575 h 915"/>
                <a:gd name="T44" fmla="*/ 936 w 940"/>
                <a:gd name="T45" fmla="*/ 514 h 915"/>
                <a:gd name="T46" fmla="*/ 925 w 940"/>
                <a:gd name="T47" fmla="*/ 453 h 915"/>
                <a:gd name="T48" fmla="*/ 907 w 940"/>
                <a:gd name="T49" fmla="*/ 394 h 915"/>
                <a:gd name="T50" fmla="*/ 884 w 940"/>
                <a:gd name="T51" fmla="*/ 337 h 915"/>
                <a:gd name="T52" fmla="*/ 855 w 940"/>
                <a:gd name="T53" fmla="*/ 281 h 915"/>
                <a:gd name="T54" fmla="*/ 819 w 940"/>
                <a:gd name="T55" fmla="*/ 228 h 915"/>
                <a:gd name="T56" fmla="*/ 778 w 940"/>
                <a:gd name="T57" fmla="*/ 177 h 915"/>
                <a:gd name="T58" fmla="*/ 730 w 940"/>
                <a:gd name="T59" fmla="*/ 131 h 915"/>
                <a:gd name="T60" fmla="*/ 676 w 940"/>
                <a:gd name="T61" fmla="*/ 88 h 915"/>
                <a:gd name="T62" fmla="*/ 616 w 940"/>
                <a:gd name="T63" fmla="*/ 48 h 915"/>
                <a:gd name="T64" fmla="*/ 584 w 940"/>
                <a:gd name="T65" fmla="*/ 29 h 915"/>
                <a:gd name="T66" fmla="*/ 566 w 940"/>
                <a:gd name="T67" fmla="*/ 22 h 915"/>
                <a:gd name="T68" fmla="*/ 511 w 940"/>
                <a:gd name="T69" fmla="*/ 10 h 915"/>
                <a:gd name="T70" fmla="*/ 399 w 940"/>
                <a:gd name="T71" fmla="*/ 0 h 915"/>
                <a:gd name="T72" fmla="*/ 271 w 940"/>
                <a:gd name="T73" fmla="*/ 2 h 915"/>
                <a:gd name="T74" fmla="*/ 188 w 940"/>
                <a:gd name="T75" fmla="*/ 13 h 915"/>
                <a:gd name="T76" fmla="*/ 114 w 940"/>
                <a:gd name="T77" fmla="*/ 28 h 915"/>
                <a:gd name="T78" fmla="*/ 57 w 940"/>
                <a:gd name="T79" fmla="*/ 51 h 915"/>
                <a:gd name="T80" fmla="*/ 37 w 940"/>
                <a:gd name="T81" fmla="*/ 66 h 915"/>
                <a:gd name="T82" fmla="*/ 21 w 940"/>
                <a:gd name="T83" fmla="*/ 83 h 915"/>
                <a:gd name="T84" fmla="*/ 4 w 940"/>
                <a:gd name="T85" fmla="*/ 129 h 915"/>
                <a:gd name="T86" fmla="*/ 0 w 940"/>
                <a:gd name="T87" fmla="*/ 185 h 915"/>
                <a:gd name="T88" fmla="*/ 8 w 940"/>
                <a:gd name="T89" fmla="*/ 245 h 915"/>
                <a:gd name="T90" fmla="*/ 30 w 940"/>
                <a:gd name="T91" fmla="*/ 331 h 915"/>
                <a:gd name="T92" fmla="*/ 61 w 940"/>
                <a:gd name="T93" fmla="*/ 407 h 915"/>
                <a:gd name="T94" fmla="*/ 69 w 940"/>
                <a:gd name="T95" fmla="*/ 411 h 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940" h="915">
                  <a:moveTo>
                    <a:pt x="69" y="411"/>
                  </a:moveTo>
                  <a:lnTo>
                    <a:pt x="78" y="435"/>
                  </a:lnTo>
                  <a:lnTo>
                    <a:pt x="107" y="473"/>
                  </a:lnTo>
                  <a:lnTo>
                    <a:pt x="149" y="497"/>
                  </a:lnTo>
                  <a:lnTo>
                    <a:pt x="200" y="512"/>
                  </a:lnTo>
                  <a:lnTo>
                    <a:pt x="288" y="519"/>
                  </a:lnTo>
                  <a:lnTo>
                    <a:pt x="420" y="518"/>
                  </a:lnTo>
                  <a:lnTo>
                    <a:pt x="524" y="521"/>
                  </a:lnTo>
                  <a:lnTo>
                    <a:pt x="590" y="530"/>
                  </a:lnTo>
                  <a:lnTo>
                    <a:pt x="652" y="548"/>
                  </a:lnTo>
                  <a:lnTo>
                    <a:pt x="709" y="576"/>
                  </a:lnTo>
                  <a:lnTo>
                    <a:pt x="758" y="618"/>
                  </a:lnTo>
                  <a:lnTo>
                    <a:pt x="798" y="678"/>
                  </a:lnTo>
                  <a:lnTo>
                    <a:pt x="827" y="755"/>
                  </a:lnTo>
                  <a:lnTo>
                    <a:pt x="844" y="855"/>
                  </a:lnTo>
                  <a:lnTo>
                    <a:pt x="845" y="915"/>
                  </a:lnTo>
                  <a:lnTo>
                    <a:pt x="862" y="885"/>
                  </a:lnTo>
                  <a:lnTo>
                    <a:pt x="892" y="824"/>
                  </a:lnTo>
                  <a:lnTo>
                    <a:pt x="914" y="763"/>
                  </a:lnTo>
                  <a:lnTo>
                    <a:pt x="929" y="700"/>
                  </a:lnTo>
                  <a:lnTo>
                    <a:pt x="937" y="637"/>
                  </a:lnTo>
                  <a:lnTo>
                    <a:pt x="940" y="575"/>
                  </a:lnTo>
                  <a:lnTo>
                    <a:pt x="936" y="514"/>
                  </a:lnTo>
                  <a:lnTo>
                    <a:pt x="925" y="453"/>
                  </a:lnTo>
                  <a:lnTo>
                    <a:pt x="907" y="394"/>
                  </a:lnTo>
                  <a:lnTo>
                    <a:pt x="884" y="337"/>
                  </a:lnTo>
                  <a:lnTo>
                    <a:pt x="855" y="281"/>
                  </a:lnTo>
                  <a:lnTo>
                    <a:pt x="819" y="228"/>
                  </a:lnTo>
                  <a:lnTo>
                    <a:pt x="778" y="177"/>
                  </a:lnTo>
                  <a:lnTo>
                    <a:pt x="730" y="131"/>
                  </a:lnTo>
                  <a:lnTo>
                    <a:pt x="676" y="88"/>
                  </a:lnTo>
                  <a:lnTo>
                    <a:pt x="616" y="48"/>
                  </a:lnTo>
                  <a:lnTo>
                    <a:pt x="584" y="29"/>
                  </a:lnTo>
                  <a:lnTo>
                    <a:pt x="566" y="22"/>
                  </a:lnTo>
                  <a:lnTo>
                    <a:pt x="511" y="10"/>
                  </a:lnTo>
                  <a:lnTo>
                    <a:pt x="399" y="0"/>
                  </a:lnTo>
                  <a:lnTo>
                    <a:pt x="271" y="2"/>
                  </a:lnTo>
                  <a:lnTo>
                    <a:pt x="188" y="13"/>
                  </a:lnTo>
                  <a:lnTo>
                    <a:pt x="114" y="28"/>
                  </a:lnTo>
                  <a:lnTo>
                    <a:pt x="57" y="51"/>
                  </a:lnTo>
                  <a:lnTo>
                    <a:pt x="37" y="66"/>
                  </a:lnTo>
                  <a:lnTo>
                    <a:pt x="21" y="83"/>
                  </a:lnTo>
                  <a:lnTo>
                    <a:pt x="4" y="129"/>
                  </a:lnTo>
                  <a:lnTo>
                    <a:pt x="0" y="185"/>
                  </a:lnTo>
                  <a:lnTo>
                    <a:pt x="8" y="245"/>
                  </a:lnTo>
                  <a:lnTo>
                    <a:pt x="30" y="331"/>
                  </a:lnTo>
                  <a:lnTo>
                    <a:pt x="61" y="407"/>
                  </a:lnTo>
                  <a:lnTo>
                    <a:pt x="69" y="41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44" name="Freeform 117">
              <a:extLst>
                <a:ext uri="{FF2B5EF4-FFF2-40B4-BE49-F238E27FC236}">
                  <a16:creationId xmlns:a16="http://schemas.microsoft.com/office/drawing/2014/main" id="{EE9F0B34-1BCC-4E60-827D-C8C3E7862AC4}"/>
                </a:ext>
              </a:extLst>
            </p:cNvPr>
            <p:cNvSpPr>
              <a:spLocks/>
            </p:cNvSpPr>
            <p:nvPr/>
          </p:nvSpPr>
          <p:spPr bwMode="auto">
            <a:xfrm>
              <a:off x="3419475" y="1712913"/>
              <a:ext cx="153988" cy="330200"/>
            </a:xfrm>
            <a:custGeom>
              <a:avLst/>
              <a:gdLst>
                <a:gd name="T0" fmla="*/ 92 w 384"/>
                <a:gd name="T1" fmla="*/ 835 h 835"/>
                <a:gd name="T2" fmla="*/ 77 w 384"/>
                <a:gd name="T3" fmla="*/ 814 h 835"/>
                <a:gd name="T4" fmla="*/ 53 w 384"/>
                <a:gd name="T5" fmla="*/ 767 h 835"/>
                <a:gd name="T6" fmla="*/ 25 w 384"/>
                <a:gd name="T7" fmla="*/ 688 h 835"/>
                <a:gd name="T8" fmla="*/ 6 w 384"/>
                <a:gd name="T9" fmla="*/ 561 h 835"/>
                <a:gd name="T10" fmla="*/ 0 w 384"/>
                <a:gd name="T11" fmla="*/ 416 h 835"/>
                <a:gd name="T12" fmla="*/ 0 w 384"/>
                <a:gd name="T13" fmla="*/ 336 h 835"/>
                <a:gd name="T14" fmla="*/ 1 w 384"/>
                <a:gd name="T15" fmla="*/ 310 h 835"/>
                <a:gd name="T16" fmla="*/ 14 w 384"/>
                <a:gd name="T17" fmla="*/ 250 h 835"/>
                <a:gd name="T18" fmla="*/ 40 w 384"/>
                <a:gd name="T19" fmla="*/ 188 h 835"/>
                <a:gd name="T20" fmla="*/ 76 w 384"/>
                <a:gd name="T21" fmla="*/ 127 h 835"/>
                <a:gd name="T22" fmla="*/ 121 w 384"/>
                <a:gd name="T23" fmla="*/ 74 h 835"/>
                <a:gd name="T24" fmla="*/ 173 w 384"/>
                <a:gd name="T25" fmla="*/ 31 h 835"/>
                <a:gd name="T26" fmla="*/ 230 w 384"/>
                <a:gd name="T27" fmla="*/ 5 h 835"/>
                <a:gd name="T28" fmla="*/ 276 w 384"/>
                <a:gd name="T29" fmla="*/ 0 h 835"/>
                <a:gd name="T30" fmla="*/ 308 w 384"/>
                <a:gd name="T31" fmla="*/ 2 h 835"/>
                <a:gd name="T32" fmla="*/ 324 w 384"/>
                <a:gd name="T33" fmla="*/ 6 h 835"/>
                <a:gd name="T34" fmla="*/ 334 w 384"/>
                <a:gd name="T35" fmla="*/ 10 h 835"/>
                <a:gd name="T36" fmla="*/ 352 w 384"/>
                <a:gd name="T37" fmla="*/ 34 h 835"/>
                <a:gd name="T38" fmla="*/ 372 w 384"/>
                <a:gd name="T39" fmla="*/ 93 h 835"/>
                <a:gd name="T40" fmla="*/ 384 w 384"/>
                <a:gd name="T41" fmla="*/ 205 h 835"/>
                <a:gd name="T42" fmla="*/ 384 w 384"/>
                <a:gd name="T43" fmla="*/ 321 h 835"/>
                <a:gd name="T44" fmla="*/ 381 w 384"/>
                <a:gd name="T45" fmla="*/ 372 h 835"/>
                <a:gd name="T46" fmla="*/ 377 w 384"/>
                <a:gd name="T47" fmla="*/ 391 h 835"/>
                <a:gd name="T48" fmla="*/ 359 w 384"/>
                <a:gd name="T49" fmla="*/ 417 h 835"/>
                <a:gd name="T50" fmla="*/ 312 w 384"/>
                <a:gd name="T51" fmla="*/ 442 h 835"/>
                <a:gd name="T52" fmla="*/ 251 w 384"/>
                <a:gd name="T53" fmla="*/ 468 h 835"/>
                <a:gd name="T54" fmla="*/ 210 w 384"/>
                <a:gd name="T55" fmla="*/ 492 h 835"/>
                <a:gd name="T56" fmla="*/ 171 w 384"/>
                <a:gd name="T57" fmla="*/ 531 h 835"/>
                <a:gd name="T58" fmla="*/ 140 w 384"/>
                <a:gd name="T59" fmla="*/ 590 h 835"/>
                <a:gd name="T60" fmla="*/ 128 w 384"/>
                <a:gd name="T61" fmla="*/ 628 h 835"/>
                <a:gd name="T62" fmla="*/ 116 w 384"/>
                <a:gd name="T63" fmla="*/ 647 h 835"/>
                <a:gd name="T64" fmla="*/ 103 w 384"/>
                <a:gd name="T65" fmla="*/ 693 h 835"/>
                <a:gd name="T66" fmla="*/ 95 w 384"/>
                <a:gd name="T67" fmla="*/ 779 h 835"/>
                <a:gd name="T68" fmla="*/ 92 w 384"/>
                <a:gd name="T69" fmla="*/ 835 h 8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4" h="835">
                  <a:moveTo>
                    <a:pt x="92" y="835"/>
                  </a:moveTo>
                  <a:lnTo>
                    <a:pt x="77" y="814"/>
                  </a:lnTo>
                  <a:lnTo>
                    <a:pt x="53" y="767"/>
                  </a:lnTo>
                  <a:lnTo>
                    <a:pt x="25" y="688"/>
                  </a:lnTo>
                  <a:lnTo>
                    <a:pt x="6" y="561"/>
                  </a:lnTo>
                  <a:lnTo>
                    <a:pt x="0" y="416"/>
                  </a:lnTo>
                  <a:lnTo>
                    <a:pt x="0" y="336"/>
                  </a:lnTo>
                  <a:lnTo>
                    <a:pt x="1" y="310"/>
                  </a:lnTo>
                  <a:lnTo>
                    <a:pt x="14" y="250"/>
                  </a:lnTo>
                  <a:lnTo>
                    <a:pt x="40" y="188"/>
                  </a:lnTo>
                  <a:lnTo>
                    <a:pt x="76" y="127"/>
                  </a:lnTo>
                  <a:lnTo>
                    <a:pt x="121" y="74"/>
                  </a:lnTo>
                  <a:lnTo>
                    <a:pt x="173" y="31"/>
                  </a:lnTo>
                  <a:lnTo>
                    <a:pt x="230" y="5"/>
                  </a:lnTo>
                  <a:lnTo>
                    <a:pt x="276" y="0"/>
                  </a:lnTo>
                  <a:lnTo>
                    <a:pt x="308" y="2"/>
                  </a:lnTo>
                  <a:lnTo>
                    <a:pt x="324" y="6"/>
                  </a:lnTo>
                  <a:lnTo>
                    <a:pt x="334" y="10"/>
                  </a:lnTo>
                  <a:lnTo>
                    <a:pt x="352" y="34"/>
                  </a:lnTo>
                  <a:lnTo>
                    <a:pt x="372" y="93"/>
                  </a:lnTo>
                  <a:lnTo>
                    <a:pt x="384" y="205"/>
                  </a:lnTo>
                  <a:lnTo>
                    <a:pt x="384" y="321"/>
                  </a:lnTo>
                  <a:lnTo>
                    <a:pt x="381" y="372"/>
                  </a:lnTo>
                  <a:lnTo>
                    <a:pt x="377" y="391"/>
                  </a:lnTo>
                  <a:lnTo>
                    <a:pt x="359" y="417"/>
                  </a:lnTo>
                  <a:lnTo>
                    <a:pt x="312" y="442"/>
                  </a:lnTo>
                  <a:lnTo>
                    <a:pt x="251" y="468"/>
                  </a:lnTo>
                  <a:lnTo>
                    <a:pt x="210" y="492"/>
                  </a:lnTo>
                  <a:lnTo>
                    <a:pt x="171" y="531"/>
                  </a:lnTo>
                  <a:lnTo>
                    <a:pt x="140" y="590"/>
                  </a:lnTo>
                  <a:lnTo>
                    <a:pt x="128" y="628"/>
                  </a:lnTo>
                  <a:lnTo>
                    <a:pt x="116" y="647"/>
                  </a:lnTo>
                  <a:lnTo>
                    <a:pt x="103" y="693"/>
                  </a:lnTo>
                  <a:lnTo>
                    <a:pt x="95" y="779"/>
                  </a:lnTo>
                  <a:lnTo>
                    <a:pt x="92" y="8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45" name="Freeform 118">
              <a:extLst>
                <a:ext uri="{FF2B5EF4-FFF2-40B4-BE49-F238E27FC236}">
                  <a16:creationId xmlns:a16="http://schemas.microsoft.com/office/drawing/2014/main" id="{7EAD4692-77FC-4D9D-8502-0D51D4A4274A}"/>
                </a:ext>
              </a:extLst>
            </p:cNvPr>
            <p:cNvSpPr>
              <a:spLocks/>
            </p:cNvSpPr>
            <p:nvPr/>
          </p:nvSpPr>
          <p:spPr bwMode="auto">
            <a:xfrm>
              <a:off x="3606800" y="2249488"/>
              <a:ext cx="125413" cy="68263"/>
            </a:xfrm>
            <a:custGeom>
              <a:avLst/>
              <a:gdLst>
                <a:gd name="T0" fmla="*/ 158 w 317"/>
                <a:gd name="T1" fmla="*/ 173 h 173"/>
                <a:gd name="T2" fmla="*/ 171 w 317"/>
                <a:gd name="T3" fmla="*/ 172 h 173"/>
                <a:gd name="T4" fmla="*/ 199 w 317"/>
                <a:gd name="T5" fmla="*/ 166 h 173"/>
                <a:gd name="T6" fmla="*/ 239 w 317"/>
                <a:gd name="T7" fmla="*/ 144 h 173"/>
                <a:gd name="T8" fmla="*/ 285 w 317"/>
                <a:gd name="T9" fmla="*/ 97 h 173"/>
                <a:gd name="T10" fmla="*/ 309 w 317"/>
                <a:gd name="T11" fmla="*/ 52 h 173"/>
                <a:gd name="T12" fmla="*/ 317 w 317"/>
                <a:gd name="T13" fmla="*/ 18 h 173"/>
                <a:gd name="T14" fmla="*/ 317 w 317"/>
                <a:gd name="T15" fmla="*/ 0 h 173"/>
                <a:gd name="T16" fmla="*/ 0 w 317"/>
                <a:gd name="T17" fmla="*/ 0 h 173"/>
                <a:gd name="T18" fmla="*/ 0 w 317"/>
                <a:gd name="T19" fmla="*/ 18 h 173"/>
                <a:gd name="T20" fmla="*/ 8 w 317"/>
                <a:gd name="T21" fmla="*/ 52 h 173"/>
                <a:gd name="T22" fmla="*/ 31 w 317"/>
                <a:gd name="T23" fmla="*/ 97 h 173"/>
                <a:gd name="T24" fmla="*/ 78 w 317"/>
                <a:gd name="T25" fmla="*/ 144 h 173"/>
                <a:gd name="T26" fmla="*/ 118 w 317"/>
                <a:gd name="T27" fmla="*/ 166 h 173"/>
                <a:gd name="T28" fmla="*/ 145 w 317"/>
                <a:gd name="T29" fmla="*/ 172 h 173"/>
                <a:gd name="T30" fmla="*/ 158 w 317"/>
                <a:gd name="T31" fmla="*/ 173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17" h="173">
                  <a:moveTo>
                    <a:pt x="158" y="173"/>
                  </a:moveTo>
                  <a:lnTo>
                    <a:pt x="171" y="172"/>
                  </a:lnTo>
                  <a:lnTo>
                    <a:pt x="199" y="166"/>
                  </a:lnTo>
                  <a:lnTo>
                    <a:pt x="239" y="144"/>
                  </a:lnTo>
                  <a:lnTo>
                    <a:pt x="285" y="97"/>
                  </a:lnTo>
                  <a:lnTo>
                    <a:pt x="309" y="52"/>
                  </a:lnTo>
                  <a:lnTo>
                    <a:pt x="317" y="18"/>
                  </a:lnTo>
                  <a:lnTo>
                    <a:pt x="317" y="0"/>
                  </a:lnTo>
                  <a:lnTo>
                    <a:pt x="0" y="0"/>
                  </a:lnTo>
                  <a:lnTo>
                    <a:pt x="0" y="18"/>
                  </a:lnTo>
                  <a:lnTo>
                    <a:pt x="8" y="52"/>
                  </a:lnTo>
                  <a:lnTo>
                    <a:pt x="31" y="97"/>
                  </a:lnTo>
                  <a:lnTo>
                    <a:pt x="78" y="144"/>
                  </a:lnTo>
                  <a:lnTo>
                    <a:pt x="118" y="166"/>
                  </a:lnTo>
                  <a:lnTo>
                    <a:pt x="145" y="172"/>
                  </a:lnTo>
                  <a:lnTo>
                    <a:pt x="158" y="173"/>
                  </a:lnTo>
                  <a:close/>
                </a:path>
              </a:pathLst>
            </a:custGeom>
            <a:solidFill>
              <a:srgbClr val="E3E3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46" name="Freeform 306">
              <a:extLst>
                <a:ext uri="{FF2B5EF4-FFF2-40B4-BE49-F238E27FC236}">
                  <a16:creationId xmlns:a16="http://schemas.microsoft.com/office/drawing/2014/main" id="{D47A0E0E-BF5D-4C56-B95F-3BFB7467622A}"/>
                </a:ext>
              </a:extLst>
            </p:cNvPr>
            <p:cNvSpPr>
              <a:spLocks/>
            </p:cNvSpPr>
            <p:nvPr/>
          </p:nvSpPr>
          <p:spPr bwMode="auto">
            <a:xfrm>
              <a:off x="4818063" y="2746375"/>
              <a:ext cx="12700" cy="4763"/>
            </a:xfrm>
            <a:custGeom>
              <a:avLst/>
              <a:gdLst>
                <a:gd name="T0" fmla="*/ 0 w 33"/>
                <a:gd name="T1" fmla="*/ 9 h 9"/>
                <a:gd name="T2" fmla="*/ 16 w 33"/>
                <a:gd name="T3" fmla="*/ 3 h 9"/>
                <a:gd name="T4" fmla="*/ 33 w 33"/>
                <a:gd name="T5" fmla="*/ 0 h 9"/>
                <a:gd name="T6" fmla="*/ 29 w 33"/>
                <a:gd name="T7" fmla="*/ 2 h 9"/>
                <a:gd name="T8" fmla="*/ 24 w 33"/>
                <a:gd name="T9" fmla="*/ 3 h 9"/>
                <a:gd name="T10" fmla="*/ 13 w 33"/>
                <a:gd name="T11" fmla="*/ 7 h 9"/>
                <a:gd name="T12" fmla="*/ 0 w 33"/>
                <a:gd name="T1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" h="9">
                  <a:moveTo>
                    <a:pt x="0" y="9"/>
                  </a:moveTo>
                  <a:lnTo>
                    <a:pt x="16" y="3"/>
                  </a:lnTo>
                  <a:lnTo>
                    <a:pt x="33" y="0"/>
                  </a:lnTo>
                  <a:lnTo>
                    <a:pt x="29" y="2"/>
                  </a:lnTo>
                  <a:lnTo>
                    <a:pt x="24" y="3"/>
                  </a:lnTo>
                  <a:lnTo>
                    <a:pt x="13" y="7"/>
                  </a:lnTo>
                  <a:lnTo>
                    <a:pt x="0" y="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47" name="Freeform 307">
              <a:extLst>
                <a:ext uri="{FF2B5EF4-FFF2-40B4-BE49-F238E27FC236}">
                  <a16:creationId xmlns:a16="http://schemas.microsoft.com/office/drawing/2014/main" id="{72F08EA2-E40C-47CF-8B0C-0EFD94485400}"/>
                </a:ext>
              </a:extLst>
            </p:cNvPr>
            <p:cNvSpPr>
              <a:spLocks/>
            </p:cNvSpPr>
            <p:nvPr/>
          </p:nvSpPr>
          <p:spPr bwMode="auto">
            <a:xfrm>
              <a:off x="4864100" y="2740025"/>
              <a:ext cx="3175" cy="3175"/>
            </a:xfrm>
            <a:custGeom>
              <a:avLst/>
              <a:gdLst>
                <a:gd name="T0" fmla="*/ 0 w 6"/>
                <a:gd name="T1" fmla="*/ 7 h 7"/>
                <a:gd name="T2" fmla="*/ 0 w 6"/>
                <a:gd name="T3" fmla="*/ 6 h 7"/>
                <a:gd name="T4" fmla="*/ 0 w 6"/>
                <a:gd name="T5" fmla="*/ 4 h 7"/>
                <a:gd name="T6" fmla="*/ 4 w 6"/>
                <a:gd name="T7" fmla="*/ 2 h 7"/>
                <a:gd name="T8" fmla="*/ 6 w 6"/>
                <a:gd name="T9" fmla="*/ 0 h 7"/>
                <a:gd name="T10" fmla="*/ 0 w 6"/>
                <a:gd name="T11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7">
                  <a:moveTo>
                    <a:pt x="0" y="7"/>
                  </a:moveTo>
                  <a:lnTo>
                    <a:pt x="0" y="6"/>
                  </a:lnTo>
                  <a:lnTo>
                    <a:pt x="0" y="4"/>
                  </a:lnTo>
                  <a:lnTo>
                    <a:pt x="4" y="2"/>
                  </a:lnTo>
                  <a:lnTo>
                    <a:pt x="6" y="0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48" name="Freeform 313">
              <a:extLst>
                <a:ext uri="{FF2B5EF4-FFF2-40B4-BE49-F238E27FC236}">
                  <a16:creationId xmlns:a16="http://schemas.microsoft.com/office/drawing/2014/main" id="{6EE76CBF-7D9E-4F45-BAFA-C327CD68BC81}"/>
                </a:ext>
              </a:extLst>
            </p:cNvPr>
            <p:cNvSpPr>
              <a:spLocks/>
            </p:cNvSpPr>
            <p:nvPr/>
          </p:nvSpPr>
          <p:spPr bwMode="auto">
            <a:xfrm>
              <a:off x="4818063" y="2317750"/>
              <a:ext cx="577850" cy="571500"/>
            </a:xfrm>
            <a:custGeom>
              <a:avLst/>
              <a:gdLst>
                <a:gd name="T0" fmla="*/ 0 w 1456"/>
                <a:gd name="T1" fmla="*/ 1437 h 1437"/>
                <a:gd name="T2" fmla="*/ 0 w 1456"/>
                <a:gd name="T3" fmla="*/ 1088 h 1437"/>
                <a:gd name="T4" fmla="*/ 1 w 1456"/>
                <a:gd name="T5" fmla="*/ 1088 h 1437"/>
                <a:gd name="T6" fmla="*/ 14 w 1456"/>
                <a:gd name="T7" fmla="*/ 1086 h 1437"/>
                <a:gd name="T8" fmla="*/ 25 w 1456"/>
                <a:gd name="T9" fmla="*/ 1082 h 1437"/>
                <a:gd name="T10" fmla="*/ 30 w 1456"/>
                <a:gd name="T11" fmla="*/ 1081 h 1437"/>
                <a:gd name="T12" fmla="*/ 34 w 1456"/>
                <a:gd name="T13" fmla="*/ 1079 h 1437"/>
                <a:gd name="T14" fmla="*/ 38 w 1456"/>
                <a:gd name="T15" fmla="*/ 1078 h 1437"/>
                <a:gd name="T16" fmla="*/ 40 w 1456"/>
                <a:gd name="T17" fmla="*/ 1078 h 1437"/>
                <a:gd name="T18" fmla="*/ 47 w 1456"/>
                <a:gd name="T19" fmla="*/ 1079 h 1437"/>
                <a:gd name="T20" fmla="*/ 53 w 1456"/>
                <a:gd name="T21" fmla="*/ 1079 h 1437"/>
                <a:gd name="T22" fmla="*/ 58 w 1456"/>
                <a:gd name="T23" fmla="*/ 1081 h 1437"/>
                <a:gd name="T24" fmla="*/ 64 w 1456"/>
                <a:gd name="T25" fmla="*/ 1081 h 1437"/>
                <a:gd name="T26" fmla="*/ 84 w 1456"/>
                <a:gd name="T27" fmla="*/ 1079 h 1437"/>
                <a:gd name="T28" fmla="*/ 117 w 1456"/>
                <a:gd name="T29" fmla="*/ 1066 h 1437"/>
                <a:gd name="T30" fmla="*/ 117 w 1456"/>
                <a:gd name="T31" fmla="*/ 1068 h 1437"/>
                <a:gd name="T32" fmla="*/ 117 w 1456"/>
                <a:gd name="T33" fmla="*/ 1069 h 1437"/>
                <a:gd name="T34" fmla="*/ 123 w 1456"/>
                <a:gd name="T35" fmla="*/ 1062 h 1437"/>
                <a:gd name="T36" fmla="*/ 166 w 1456"/>
                <a:gd name="T37" fmla="*/ 1040 h 1437"/>
                <a:gd name="T38" fmla="*/ 224 w 1456"/>
                <a:gd name="T39" fmla="*/ 999 h 1437"/>
                <a:gd name="T40" fmla="*/ 227 w 1456"/>
                <a:gd name="T41" fmla="*/ 990 h 1437"/>
                <a:gd name="T42" fmla="*/ 228 w 1456"/>
                <a:gd name="T43" fmla="*/ 980 h 1437"/>
                <a:gd name="T44" fmla="*/ 1456 w 1456"/>
                <a:gd name="T45" fmla="*/ 0 h 1437"/>
                <a:gd name="T46" fmla="*/ 1456 w 1456"/>
                <a:gd name="T47" fmla="*/ 44 h 1437"/>
                <a:gd name="T48" fmla="*/ 187 w 1456"/>
                <a:gd name="T49" fmla="*/ 1091 h 1437"/>
                <a:gd name="T50" fmla="*/ 197 w 1456"/>
                <a:gd name="T51" fmla="*/ 1114 h 1437"/>
                <a:gd name="T52" fmla="*/ 217 w 1456"/>
                <a:gd name="T53" fmla="*/ 1177 h 1437"/>
                <a:gd name="T54" fmla="*/ 230 w 1456"/>
                <a:gd name="T55" fmla="*/ 1249 h 1437"/>
                <a:gd name="T56" fmla="*/ 231 w 1456"/>
                <a:gd name="T57" fmla="*/ 1318 h 1437"/>
                <a:gd name="T58" fmla="*/ 224 w 1456"/>
                <a:gd name="T59" fmla="*/ 1348 h 1437"/>
                <a:gd name="T60" fmla="*/ 213 w 1456"/>
                <a:gd name="T61" fmla="*/ 1355 h 1437"/>
                <a:gd name="T62" fmla="*/ 201 w 1456"/>
                <a:gd name="T63" fmla="*/ 1363 h 1437"/>
                <a:gd name="T64" fmla="*/ 196 w 1456"/>
                <a:gd name="T65" fmla="*/ 1367 h 1437"/>
                <a:gd name="T66" fmla="*/ 187 w 1456"/>
                <a:gd name="T67" fmla="*/ 1374 h 1437"/>
                <a:gd name="T68" fmla="*/ 179 w 1456"/>
                <a:gd name="T69" fmla="*/ 1379 h 1437"/>
                <a:gd name="T70" fmla="*/ 175 w 1456"/>
                <a:gd name="T71" fmla="*/ 1381 h 1437"/>
                <a:gd name="T72" fmla="*/ 154 w 1456"/>
                <a:gd name="T73" fmla="*/ 1394 h 1437"/>
                <a:gd name="T74" fmla="*/ 138 w 1456"/>
                <a:gd name="T75" fmla="*/ 1403 h 1437"/>
                <a:gd name="T76" fmla="*/ 112 w 1456"/>
                <a:gd name="T77" fmla="*/ 1416 h 1437"/>
                <a:gd name="T78" fmla="*/ 75 w 1456"/>
                <a:gd name="T79" fmla="*/ 1429 h 1437"/>
                <a:gd name="T80" fmla="*/ 64 w 1456"/>
                <a:gd name="T81" fmla="*/ 1429 h 1437"/>
                <a:gd name="T82" fmla="*/ 58 w 1456"/>
                <a:gd name="T83" fmla="*/ 1429 h 1437"/>
                <a:gd name="T84" fmla="*/ 53 w 1456"/>
                <a:gd name="T85" fmla="*/ 1428 h 1437"/>
                <a:gd name="T86" fmla="*/ 47 w 1456"/>
                <a:gd name="T87" fmla="*/ 1427 h 1437"/>
                <a:gd name="T88" fmla="*/ 40 w 1456"/>
                <a:gd name="T89" fmla="*/ 1427 h 1437"/>
                <a:gd name="T90" fmla="*/ 20 w 1456"/>
                <a:gd name="T91" fmla="*/ 1429 h 1437"/>
                <a:gd name="T92" fmla="*/ 0 w 1456"/>
                <a:gd name="T93" fmla="*/ 1437 h 14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456" h="1437">
                  <a:moveTo>
                    <a:pt x="0" y="1437"/>
                  </a:moveTo>
                  <a:lnTo>
                    <a:pt x="0" y="1088"/>
                  </a:lnTo>
                  <a:lnTo>
                    <a:pt x="1" y="1088"/>
                  </a:lnTo>
                  <a:lnTo>
                    <a:pt x="14" y="1086"/>
                  </a:lnTo>
                  <a:lnTo>
                    <a:pt x="25" y="1082"/>
                  </a:lnTo>
                  <a:lnTo>
                    <a:pt x="30" y="1081"/>
                  </a:lnTo>
                  <a:lnTo>
                    <a:pt x="34" y="1079"/>
                  </a:lnTo>
                  <a:lnTo>
                    <a:pt x="38" y="1078"/>
                  </a:lnTo>
                  <a:lnTo>
                    <a:pt x="40" y="1078"/>
                  </a:lnTo>
                  <a:lnTo>
                    <a:pt x="47" y="1079"/>
                  </a:lnTo>
                  <a:lnTo>
                    <a:pt x="53" y="1079"/>
                  </a:lnTo>
                  <a:lnTo>
                    <a:pt x="58" y="1081"/>
                  </a:lnTo>
                  <a:lnTo>
                    <a:pt x="64" y="1081"/>
                  </a:lnTo>
                  <a:lnTo>
                    <a:pt x="84" y="1079"/>
                  </a:lnTo>
                  <a:lnTo>
                    <a:pt x="117" y="1066"/>
                  </a:lnTo>
                  <a:lnTo>
                    <a:pt x="117" y="1068"/>
                  </a:lnTo>
                  <a:lnTo>
                    <a:pt x="117" y="1069"/>
                  </a:lnTo>
                  <a:lnTo>
                    <a:pt x="123" y="1062"/>
                  </a:lnTo>
                  <a:lnTo>
                    <a:pt x="166" y="1040"/>
                  </a:lnTo>
                  <a:lnTo>
                    <a:pt x="224" y="999"/>
                  </a:lnTo>
                  <a:lnTo>
                    <a:pt x="227" y="990"/>
                  </a:lnTo>
                  <a:lnTo>
                    <a:pt x="228" y="980"/>
                  </a:lnTo>
                  <a:lnTo>
                    <a:pt x="1456" y="0"/>
                  </a:lnTo>
                  <a:lnTo>
                    <a:pt x="1456" y="44"/>
                  </a:lnTo>
                  <a:lnTo>
                    <a:pt x="187" y="1091"/>
                  </a:lnTo>
                  <a:lnTo>
                    <a:pt x="197" y="1114"/>
                  </a:lnTo>
                  <a:lnTo>
                    <a:pt x="217" y="1177"/>
                  </a:lnTo>
                  <a:lnTo>
                    <a:pt x="230" y="1249"/>
                  </a:lnTo>
                  <a:lnTo>
                    <a:pt x="231" y="1318"/>
                  </a:lnTo>
                  <a:lnTo>
                    <a:pt x="224" y="1348"/>
                  </a:lnTo>
                  <a:lnTo>
                    <a:pt x="213" y="1355"/>
                  </a:lnTo>
                  <a:lnTo>
                    <a:pt x="201" y="1363"/>
                  </a:lnTo>
                  <a:lnTo>
                    <a:pt x="196" y="1367"/>
                  </a:lnTo>
                  <a:lnTo>
                    <a:pt x="187" y="1374"/>
                  </a:lnTo>
                  <a:lnTo>
                    <a:pt x="179" y="1379"/>
                  </a:lnTo>
                  <a:lnTo>
                    <a:pt x="175" y="1381"/>
                  </a:lnTo>
                  <a:lnTo>
                    <a:pt x="154" y="1394"/>
                  </a:lnTo>
                  <a:lnTo>
                    <a:pt x="138" y="1403"/>
                  </a:lnTo>
                  <a:lnTo>
                    <a:pt x="112" y="1416"/>
                  </a:lnTo>
                  <a:lnTo>
                    <a:pt x="75" y="1429"/>
                  </a:lnTo>
                  <a:lnTo>
                    <a:pt x="64" y="1429"/>
                  </a:lnTo>
                  <a:lnTo>
                    <a:pt x="58" y="1429"/>
                  </a:lnTo>
                  <a:lnTo>
                    <a:pt x="53" y="1428"/>
                  </a:lnTo>
                  <a:lnTo>
                    <a:pt x="47" y="1427"/>
                  </a:lnTo>
                  <a:lnTo>
                    <a:pt x="40" y="1427"/>
                  </a:lnTo>
                  <a:lnTo>
                    <a:pt x="20" y="1429"/>
                  </a:lnTo>
                  <a:lnTo>
                    <a:pt x="0" y="143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49" name="Freeform 316">
              <a:extLst>
                <a:ext uri="{FF2B5EF4-FFF2-40B4-BE49-F238E27FC236}">
                  <a16:creationId xmlns:a16="http://schemas.microsoft.com/office/drawing/2014/main" id="{88BE2571-7FDB-4ED1-AA46-C2CE1BDEF0A9}"/>
                </a:ext>
              </a:extLst>
            </p:cNvPr>
            <p:cNvSpPr>
              <a:spLocks/>
            </p:cNvSpPr>
            <p:nvPr/>
          </p:nvSpPr>
          <p:spPr bwMode="auto">
            <a:xfrm>
              <a:off x="4818063" y="2644775"/>
              <a:ext cx="90488" cy="106363"/>
            </a:xfrm>
            <a:custGeom>
              <a:avLst/>
              <a:gdLst>
                <a:gd name="T0" fmla="*/ 0 w 231"/>
                <a:gd name="T1" fmla="*/ 265 h 265"/>
                <a:gd name="T2" fmla="*/ 0 w 231"/>
                <a:gd name="T3" fmla="*/ 0 h 265"/>
                <a:gd name="T4" fmla="*/ 36 w 231"/>
                <a:gd name="T5" fmla="*/ 44 h 265"/>
                <a:gd name="T6" fmla="*/ 87 w 231"/>
                <a:gd name="T7" fmla="*/ 2 h 265"/>
                <a:gd name="T8" fmla="*/ 90 w 231"/>
                <a:gd name="T9" fmla="*/ 53 h 265"/>
                <a:gd name="T10" fmla="*/ 108 w 231"/>
                <a:gd name="T11" fmla="*/ 158 h 265"/>
                <a:gd name="T12" fmla="*/ 112 w 231"/>
                <a:gd name="T13" fmla="*/ 204 h 265"/>
                <a:gd name="T14" fmla="*/ 113 w 231"/>
                <a:gd name="T15" fmla="*/ 216 h 265"/>
                <a:gd name="T16" fmla="*/ 127 w 231"/>
                <a:gd name="T17" fmla="*/ 229 h 265"/>
                <a:gd name="T18" fmla="*/ 138 w 231"/>
                <a:gd name="T19" fmla="*/ 233 h 265"/>
                <a:gd name="T20" fmla="*/ 175 w 231"/>
                <a:gd name="T21" fmla="*/ 211 h 265"/>
                <a:gd name="T22" fmla="*/ 224 w 231"/>
                <a:gd name="T23" fmla="*/ 176 h 265"/>
                <a:gd name="T24" fmla="*/ 230 w 231"/>
                <a:gd name="T25" fmla="*/ 150 h 265"/>
                <a:gd name="T26" fmla="*/ 231 w 231"/>
                <a:gd name="T27" fmla="*/ 120 h 265"/>
                <a:gd name="T28" fmla="*/ 231 w 231"/>
                <a:gd name="T29" fmla="*/ 138 h 265"/>
                <a:gd name="T30" fmla="*/ 228 w 231"/>
                <a:gd name="T31" fmla="*/ 157 h 265"/>
                <a:gd name="T32" fmla="*/ 227 w 231"/>
                <a:gd name="T33" fmla="*/ 167 h 265"/>
                <a:gd name="T34" fmla="*/ 224 w 231"/>
                <a:gd name="T35" fmla="*/ 176 h 265"/>
                <a:gd name="T36" fmla="*/ 166 w 231"/>
                <a:gd name="T37" fmla="*/ 217 h 265"/>
                <a:gd name="T38" fmla="*/ 123 w 231"/>
                <a:gd name="T39" fmla="*/ 239 h 265"/>
                <a:gd name="T40" fmla="*/ 121 w 231"/>
                <a:gd name="T41" fmla="*/ 241 h 265"/>
                <a:gd name="T42" fmla="*/ 117 w 231"/>
                <a:gd name="T43" fmla="*/ 243 h 265"/>
                <a:gd name="T44" fmla="*/ 84 w 231"/>
                <a:gd name="T45" fmla="*/ 256 h 265"/>
                <a:gd name="T46" fmla="*/ 64 w 231"/>
                <a:gd name="T47" fmla="*/ 258 h 265"/>
                <a:gd name="T48" fmla="*/ 58 w 231"/>
                <a:gd name="T49" fmla="*/ 258 h 265"/>
                <a:gd name="T50" fmla="*/ 53 w 231"/>
                <a:gd name="T51" fmla="*/ 256 h 265"/>
                <a:gd name="T52" fmla="*/ 47 w 231"/>
                <a:gd name="T53" fmla="*/ 256 h 265"/>
                <a:gd name="T54" fmla="*/ 40 w 231"/>
                <a:gd name="T55" fmla="*/ 255 h 265"/>
                <a:gd name="T56" fmla="*/ 38 w 231"/>
                <a:gd name="T57" fmla="*/ 255 h 265"/>
                <a:gd name="T58" fmla="*/ 34 w 231"/>
                <a:gd name="T59" fmla="*/ 256 h 265"/>
                <a:gd name="T60" fmla="*/ 17 w 231"/>
                <a:gd name="T61" fmla="*/ 259 h 265"/>
                <a:gd name="T62" fmla="*/ 1 w 231"/>
                <a:gd name="T63" fmla="*/ 265 h 265"/>
                <a:gd name="T64" fmla="*/ 0 w 231"/>
                <a:gd name="T65" fmla="*/ 265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31" h="265">
                  <a:moveTo>
                    <a:pt x="0" y="265"/>
                  </a:moveTo>
                  <a:lnTo>
                    <a:pt x="0" y="0"/>
                  </a:lnTo>
                  <a:lnTo>
                    <a:pt x="36" y="44"/>
                  </a:lnTo>
                  <a:lnTo>
                    <a:pt x="87" y="2"/>
                  </a:lnTo>
                  <a:lnTo>
                    <a:pt x="90" y="53"/>
                  </a:lnTo>
                  <a:lnTo>
                    <a:pt x="108" y="158"/>
                  </a:lnTo>
                  <a:lnTo>
                    <a:pt x="112" y="204"/>
                  </a:lnTo>
                  <a:lnTo>
                    <a:pt x="113" y="216"/>
                  </a:lnTo>
                  <a:lnTo>
                    <a:pt x="127" y="229"/>
                  </a:lnTo>
                  <a:lnTo>
                    <a:pt x="138" y="233"/>
                  </a:lnTo>
                  <a:lnTo>
                    <a:pt x="175" y="211"/>
                  </a:lnTo>
                  <a:lnTo>
                    <a:pt x="224" y="176"/>
                  </a:lnTo>
                  <a:lnTo>
                    <a:pt x="230" y="150"/>
                  </a:lnTo>
                  <a:lnTo>
                    <a:pt x="231" y="120"/>
                  </a:lnTo>
                  <a:lnTo>
                    <a:pt x="231" y="138"/>
                  </a:lnTo>
                  <a:lnTo>
                    <a:pt x="228" y="157"/>
                  </a:lnTo>
                  <a:lnTo>
                    <a:pt x="227" y="167"/>
                  </a:lnTo>
                  <a:lnTo>
                    <a:pt x="224" y="176"/>
                  </a:lnTo>
                  <a:lnTo>
                    <a:pt x="166" y="217"/>
                  </a:lnTo>
                  <a:lnTo>
                    <a:pt x="123" y="239"/>
                  </a:lnTo>
                  <a:lnTo>
                    <a:pt x="121" y="241"/>
                  </a:lnTo>
                  <a:lnTo>
                    <a:pt x="117" y="243"/>
                  </a:lnTo>
                  <a:lnTo>
                    <a:pt x="84" y="256"/>
                  </a:lnTo>
                  <a:lnTo>
                    <a:pt x="64" y="258"/>
                  </a:lnTo>
                  <a:lnTo>
                    <a:pt x="58" y="258"/>
                  </a:lnTo>
                  <a:lnTo>
                    <a:pt x="53" y="256"/>
                  </a:lnTo>
                  <a:lnTo>
                    <a:pt x="47" y="256"/>
                  </a:lnTo>
                  <a:lnTo>
                    <a:pt x="40" y="255"/>
                  </a:lnTo>
                  <a:lnTo>
                    <a:pt x="38" y="255"/>
                  </a:lnTo>
                  <a:lnTo>
                    <a:pt x="34" y="256"/>
                  </a:lnTo>
                  <a:lnTo>
                    <a:pt x="17" y="259"/>
                  </a:lnTo>
                  <a:lnTo>
                    <a:pt x="1" y="265"/>
                  </a:lnTo>
                  <a:lnTo>
                    <a:pt x="0" y="265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50" name="Freeform 317">
              <a:extLst>
                <a:ext uri="{FF2B5EF4-FFF2-40B4-BE49-F238E27FC236}">
                  <a16:creationId xmlns:a16="http://schemas.microsoft.com/office/drawing/2014/main" id="{05A9D839-91D7-474D-89F4-0B64FB72BE98}"/>
                </a:ext>
              </a:extLst>
            </p:cNvPr>
            <p:cNvSpPr>
              <a:spLocks/>
            </p:cNvSpPr>
            <p:nvPr/>
          </p:nvSpPr>
          <p:spPr bwMode="auto">
            <a:xfrm>
              <a:off x="4818063" y="2635250"/>
              <a:ext cx="7938" cy="6350"/>
            </a:xfrm>
            <a:custGeom>
              <a:avLst/>
              <a:gdLst>
                <a:gd name="T0" fmla="*/ 0 w 21"/>
                <a:gd name="T1" fmla="*/ 17 h 17"/>
                <a:gd name="T2" fmla="*/ 0 w 21"/>
                <a:gd name="T3" fmla="*/ 10 h 17"/>
                <a:gd name="T4" fmla="*/ 10 w 21"/>
                <a:gd name="T5" fmla="*/ 5 h 17"/>
                <a:gd name="T6" fmla="*/ 21 w 21"/>
                <a:gd name="T7" fmla="*/ 0 h 17"/>
                <a:gd name="T8" fmla="*/ 0 w 21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7">
                  <a:moveTo>
                    <a:pt x="0" y="17"/>
                  </a:moveTo>
                  <a:lnTo>
                    <a:pt x="0" y="10"/>
                  </a:lnTo>
                  <a:lnTo>
                    <a:pt x="10" y="5"/>
                  </a:lnTo>
                  <a:lnTo>
                    <a:pt x="21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rgbClr val="E6C8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51" name="Freeform 318">
              <a:extLst>
                <a:ext uri="{FF2B5EF4-FFF2-40B4-BE49-F238E27FC236}">
                  <a16:creationId xmlns:a16="http://schemas.microsoft.com/office/drawing/2014/main" id="{74E40673-5BB3-4BA1-816D-E78AEA286A75}"/>
                </a:ext>
              </a:extLst>
            </p:cNvPr>
            <p:cNvSpPr>
              <a:spLocks/>
            </p:cNvSpPr>
            <p:nvPr/>
          </p:nvSpPr>
          <p:spPr bwMode="auto">
            <a:xfrm>
              <a:off x="4818063" y="2595563"/>
              <a:ext cx="46038" cy="42863"/>
            </a:xfrm>
            <a:custGeom>
              <a:avLst/>
              <a:gdLst>
                <a:gd name="T0" fmla="*/ 0 w 118"/>
                <a:gd name="T1" fmla="*/ 109 h 109"/>
                <a:gd name="T2" fmla="*/ 0 w 118"/>
                <a:gd name="T3" fmla="*/ 42 h 109"/>
                <a:gd name="T4" fmla="*/ 13 w 118"/>
                <a:gd name="T5" fmla="*/ 40 h 109"/>
                <a:gd name="T6" fmla="*/ 25 w 118"/>
                <a:gd name="T7" fmla="*/ 37 h 109"/>
                <a:gd name="T8" fmla="*/ 96 w 118"/>
                <a:gd name="T9" fmla="*/ 7 h 109"/>
                <a:gd name="T10" fmla="*/ 114 w 118"/>
                <a:gd name="T11" fmla="*/ 0 h 109"/>
                <a:gd name="T12" fmla="*/ 114 w 118"/>
                <a:gd name="T13" fmla="*/ 0 h 109"/>
                <a:gd name="T14" fmla="*/ 115 w 118"/>
                <a:gd name="T15" fmla="*/ 2 h 109"/>
                <a:gd name="T16" fmla="*/ 118 w 118"/>
                <a:gd name="T17" fmla="*/ 11 h 109"/>
                <a:gd name="T18" fmla="*/ 117 w 118"/>
                <a:gd name="T19" fmla="*/ 22 h 109"/>
                <a:gd name="T20" fmla="*/ 21 w 118"/>
                <a:gd name="T21" fmla="*/ 99 h 109"/>
                <a:gd name="T22" fmla="*/ 10 w 118"/>
                <a:gd name="T23" fmla="*/ 104 h 109"/>
                <a:gd name="T24" fmla="*/ 0 w 118"/>
                <a:gd name="T25" fmla="*/ 109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8" h="109">
                  <a:moveTo>
                    <a:pt x="0" y="109"/>
                  </a:moveTo>
                  <a:lnTo>
                    <a:pt x="0" y="42"/>
                  </a:lnTo>
                  <a:lnTo>
                    <a:pt x="13" y="40"/>
                  </a:lnTo>
                  <a:lnTo>
                    <a:pt x="25" y="37"/>
                  </a:lnTo>
                  <a:lnTo>
                    <a:pt x="96" y="7"/>
                  </a:lnTo>
                  <a:lnTo>
                    <a:pt x="114" y="0"/>
                  </a:lnTo>
                  <a:lnTo>
                    <a:pt x="114" y="0"/>
                  </a:lnTo>
                  <a:lnTo>
                    <a:pt x="115" y="2"/>
                  </a:lnTo>
                  <a:lnTo>
                    <a:pt x="118" y="11"/>
                  </a:lnTo>
                  <a:lnTo>
                    <a:pt x="117" y="22"/>
                  </a:lnTo>
                  <a:lnTo>
                    <a:pt x="21" y="99"/>
                  </a:lnTo>
                  <a:lnTo>
                    <a:pt x="10" y="104"/>
                  </a:lnTo>
                  <a:lnTo>
                    <a:pt x="0" y="109"/>
                  </a:lnTo>
                  <a:close/>
                </a:path>
              </a:pathLst>
            </a:custGeom>
            <a:solidFill>
              <a:srgbClr val="EBD3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52" name="Freeform 319">
              <a:extLst>
                <a:ext uri="{FF2B5EF4-FFF2-40B4-BE49-F238E27FC236}">
                  <a16:creationId xmlns:a16="http://schemas.microsoft.com/office/drawing/2014/main" id="{0BC9D95D-C0F3-4F8E-B052-4D463DD35A5D}"/>
                </a:ext>
              </a:extLst>
            </p:cNvPr>
            <p:cNvSpPr>
              <a:spLocks/>
            </p:cNvSpPr>
            <p:nvPr/>
          </p:nvSpPr>
          <p:spPr bwMode="auto">
            <a:xfrm>
              <a:off x="4818063" y="2159000"/>
              <a:ext cx="612775" cy="503238"/>
            </a:xfrm>
            <a:custGeom>
              <a:avLst/>
              <a:gdLst>
                <a:gd name="T0" fmla="*/ 36 w 1544"/>
                <a:gd name="T1" fmla="*/ 1269 h 1269"/>
                <a:gd name="T2" fmla="*/ 0 w 1544"/>
                <a:gd name="T3" fmla="*/ 1225 h 1269"/>
                <a:gd name="T4" fmla="*/ 0 w 1544"/>
                <a:gd name="T5" fmla="*/ 1216 h 1269"/>
                <a:gd name="T6" fmla="*/ 21 w 1544"/>
                <a:gd name="T7" fmla="*/ 1199 h 1269"/>
                <a:gd name="T8" fmla="*/ 117 w 1544"/>
                <a:gd name="T9" fmla="*/ 1122 h 1269"/>
                <a:gd name="T10" fmla="*/ 1456 w 1544"/>
                <a:gd name="T11" fmla="*/ 54 h 1269"/>
                <a:gd name="T12" fmla="*/ 1478 w 1544"/>
                <a:gd name="T13" fmla="*/ 36 h 1269"/>
                <a:gd name="T14" fmla="*/ 1524 w 1544"/>
                <a:gd name="T15" fmla="*/ 0 h 1269"/>
                <a:gd name="T16" fmla="*/ 1544 w 1544"/>
                <a:gd name="T17" fmla="*/ 26 h 1269"/>
                <a:gd name="T18" fmla="*/ 1478 w 1544"/>
                <a:gd name="T19" fmla="*/ 80 h 1269"/>
                <a:gd name="T20" fmla="*/ 1456 w 1544"/>
                <a:gd name="T21" fmla="*/ 98 h 1269"/>
                <a:gd name="T22" fmla="*/ 187 w 1544"/>
                <a:gd name="T23" fmla="*/ 1146 h 1269"/>
                <a:gd name="T24" fmla="*/ 183 w 1544"/>
                <a:gd name="T25" fmla="*/ 1138 h 1269"/>
                <a:gd name="T26" fmla="*/ 179 w 1544"/>
                <a:gd name="T27" fmla="*/ 1133 h 1269"/>
                <a:gd name="T28" fmla="*/ 171 w 1544"/>
                <a:gd name="T29" fmla="*/ 1125 h 1269"/>
                <a:gd name="T30" fmla="*/ 156 w 1544"/>
                <a:gd name="T31" fmla="*/ 1124 h 1269"/>
                <a:gd name="T32" fmla="*/ 144 w 1544"/>
                <a:gd name="T33" fmla="*/ 1125 h 1269"/>
                <a:gd name="T34" fmla="*/ 131 w 1544"/>
                <a:gd name="T35" fmla="*/ 1126 h 1269"/>
                <a:gd name="T36" fmla="*/ 119 w 1544"/>
                <a:gd name="T37" fmla="*/ 1137 h 1269"/>
                <a:gd name="T38" fmla="*/ 103 w 1544"/>
                <a:gd name="T39" fmla="*/ 1159 h 1269"/>
                <a:gd name="T40" fmla="*/ 88 w 1544"/>
                <a:gd name="T41" fmla="*/ 1197 h 1269"/>
                <a:gd name="T42" fmla="*/ 87 w 1544"/>
                <a:gd name="T43" fmla="*/ 1227 h 1269"/>
                <a:gd name="T44" fmla="*/ 36 w 1544"/>
                <a:gd name="T45" fmla="*/ 1269 h 1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544" h="1269">
                  <a:moveTo>
                    <a:pt x="36" y="1269"/>
                  </a:moveTo>
                  <a:lnTo>
                    <a:pt x="0" y="1225"/>
                  </a:lnTo>
                  <a:lnTo>
                    <a:pt x="0" y="1216"/>
                  </a:lnTo>
                  <a:lnTo>
                    <a:pt x="21" y="1199"/>
                  </a:lnTo>
                  <a:lnTo>
                    <a:pt x="117" y="1122"/>
                  </a:lnTo>
                  <a:lnTo>
                    <a:pt x="1456" y="54"/>
                  </a:lnTo>
                  <a:lnTo>
                    <a:pt x="1478" y="36"/>
                  </a:lnTo>
                  <a:lnTo>
                    <a:pt x="1524" y="0"/>
                  </a:lnTo>
                  <a:lnTo>
                    <a:pt x="1544" y="26"/>
                  </a:lnTo>
                  <a:lnTo>
                    <a:pt x="1478" y="80"/>
                  </a:lnTo>
                  <a:lnTo>
                    <a:pt x="1456" y="98"/>
                  </a:lnTo>
                  <a:lnTo>
                    <a:pt x="187" y="1146"/>
                  </a:lnTo>
                  <a:lnTo>
                    <a:pt x="183" y="1138"/>
                  </a:lnTo>
                  <a:lnTo>
                    <a:pt x="179" y="1133"/>
                  </a:lnTo>
                  <a:lnTo>
                    <a:pt x="171" y="1125"/>
                  </a:lnTo>
                  <a:lnTo>
                    <a:pt x="156" y="1124"/>
                  </a:lnTo>
                  <a:lnTo>
                    <a:pt x="144" y="1125"/>
                  </a:lnTo>
                  <a:lnTo>
                    <a:pt x="131" y="1126"/>
                  </a:lnTo>
                  <a:lnTo>
                    <a:pt x="119" y="1137"/>
                  </a:lnTo>
                  <a:lnTo>
                    <a:pt x="103" y="1159"/>
                  </a:lnTo>
                  <a:lnTo>
                    <a:pt x="88" y="1197"/>
                  </a:lnTo>
                  <a:lnTo>
                    <a:pt x="87" y="1227"/>
                  </a:lnTo>
                  <a:lnTo>
                    <a:pt x="36" y="126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53" name="Freeform 320">
              <a:extLst>
                <a:ext uri="{FF2B5EF4-FFF2-40B4-BE49-F238E27FC236}">
                  <a16:creationId xmlns:a16="http://schemas.microsoft.com/office/drawing/2014/main" id="{E96F39BF-E3F1-4170-A23C-909532EBEBAC}"/>
                </a:ext>
              </a:extLst>
            </p:cNvPr>
            <p:cNvSpPr>
              <a:spLocks/>
            </p:cNvSpPr>
            <p:nvPr/>
          </p:nvSpPr>
          <p:spPr bwMode="auto">
            <a:xfrm>
              <a:off x="4851400" y="2605088"/>
              <a:ext cx="57150" cy="133350"/>
            </a:xfrm>
            <a:custGeom>
              <a:avLst/>
              <a:gdLst>
                <a:gd name="T0" fmla="*/ 51 w 144"/>
                <a:gd name="T1" fmla="*/ 334 h 334"/>
                <a:gd name="T2" fmla="*/ 40 w 144"/>
                <a:gd name="T3" fmla="*/ 330 h 334"/>
                <a:gd name="T4" fmla="*/ 26 w 144"/>
                <a:gd name="T5" fmla="*/ 317 h 334"/>
                <a:gd name="T6" fmla="*/ 25 w 144"/>
                <a:gd name="T7" fmla="*/ 305 h 334"/>
                <a:gd name="T8" fmla="*/ 21 w 144"/>
                <a:gd name="T9" fmla="*/ 259 h 334"/>
                <a:gd name="T10" fmla="*/ 3 w 144"/>
                <a:gd name="T11" fmla="*/ 154 h 334"/>
                <a:gd name="T12" fmla="*/ 0 w 144"/>
                <a:gd name="T13" fmla="*/ 103 h 334"/>
                <a:gd name="T14" fmla="*/ 1 w 144"/>
                <a:gd name="T15" fmla="*/ 73 h 334"/>
                <a:gd name="T16" fmla="*/ 16 w 144"/>
                <a:gd name="T17" fmla="*/ 35 h 334"/>
                <a:gd name="T18" fmla="*/ 32 w 144"/>
                <a:gd name="T19" fmla="*/ 13 h 334"/>
                <a:gd name="T20" fmla="*/ 44 w 144"/>
                <a:gd name="T21" fmla="*/ 2 h 334"/>
                <a:gd name="T22" fmla="*/ 57 w 144"/>
                <a:gd name="T23" fmla="*/ 1 h 334"/>
                <a:gd name="T24" fmla="*/ 69 w 144"/>
                <a:gd name="T25" fmla="*/ 0 h 334"/>
                <a:gd name="T26" fmla="*/ 84 w 144"/>
                <a:gd name="T27" fmla="*/ 1 h 334"/>
                <a:gd name="T28" fmla="*/ 92 w 144"/>
                <a:gd name="T29" fmla="*/ 9 h 334"/>
                <a:gd name="T30" fmla="*/ 96 w 144"/>
                <a:gd name="T31" fmla="*/ 14 h 334"/>
                <a:gd name="T32" fmla="*/ 100 w 144"/>
                <a:gd name="T33" fmla="*/ 22 h 334"/>
                <a:gd name="T34" fmla="*/ 102 w 144"/>
                <a:gd name="T35" fmla="*/ 26 h 334"/>
                <a:gd name="T36" fmla="*/ 105 w 144"/>
                <a:gd name="T37" fmla="*/ 32 h 334"/>
                <a:gd name="T38" fmla="*/ 119 w 144"/>
                <a:gd name="T39" fmla="*/ 70 h 334"/>
                <a:gd name="T40" fmla="*/ 141 w 144"/>
                <a:gd name="T41" fmla="*/ 171 h 334"/>
                <a:gd name="T42" fmla="*/ 144 w 144"/>
                <a:gd name="T43" fmla="*/ 221 h 334"/>
                <a:gd name="T44" fmla="*/ 143 w 144"/>
                <a:gd name="T45" fmla="*/ 251 h 334"/>
                <a:gd name="T46" fmla="*/ 137 w 144"/>
                <a:gd name="T47" fmla="*/ 277 h 334"/>
                <a:gd name="T48" fmla="*/ 88 w 144"/>
                <a:gd name="T49" fmla="*/ 312 h 334"/>
                <a:gd name="T50" fmla="*/ 51 w 144"/>
                <a:gd name="T51" fmla="*/ 334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4" h="334">
                  <a:moveTo>
                    <a:pt x="51" y="334"/>
                  </a:moveTo>
                  <a:lnTo>
                    <a:pt x="40" y="330"/>
                  </a:lnTo>
                  <a:lnTo>
                    <a:pt x="26" y="317"/>
                  </a:lnTo>
                  <a:lnTo>
                    <a:pt x="25" y="305"/>
                  </a:lnTo>
                  <a:lnTo>
                    <a:pt x="21" y="259"/>
                  </a:lnTo>
                  <a:lnTo>
                    <a:pt x="3" y="154"/>
                  </a:lnTo>
                  <a:lnTo>
                    <a:pt x="0" y="103"/>
                  </a:lnTo>
                  <a:lnTo>
                    <a:pt x="1" y="73"/>
                  </a:lnTo>
                  <a:lnTo>
                    <a:pt x="16" y="35"/>
                  </a:lnTo>
                  <a:lnTo>
                    <a:pt x="32" y="13"/>
                  </a:lnTo>
                  <a:lnTo>
                    <a:pt x="44" y="2"/>
                  </a:lnTo>
                  <a:lnTo>
                    <a:pt x="57" y="1"/>
                  </a:lnTo>
                  <a:lnTo>
                    <a:pt x="69" y="0"/>
                  </a:lnTo>
                  <a:lnTo>
                    <a:pt x="84" y="1"/>
                  </a:lnTo>
                  <a:lnTo>
                    <a:pt x="92" y="9"/>
                  </a:lnTo>
                  <a:lnTo>
                    <a:pt x="96" y="14"/>
                  </a:lnTo>
                  <a:lnTo>
                    <a:pt x="100" y="22"/>
                  </a:lnTo>
                  <a:lnTo>
                    <a:pt x="102" y="26"/>
                  </a:lnTo>
                  <a:lnTo>
                    <a:pt x="105" y="32"/>
                  </a:lnTo>
                  <a:lnTo>
                    <a:pt x="119" y="70"/>
                  </a:lnTo>
                  <a:lnTo>
                    <a:pt x="141" y="171"/>
                  </a:lnTo>
                  <a:lnTo>
                    <a:pt x="144" y="221"/>
                  </a:lnTo>
                  <a:lnTo>
                    <a:pt x="143" y="251"/>
                  </a:lnTo>
                  <a:lnTo>
                    <a:pt x="137" y="277"/>
                  </a:lnTo>
                  <a:lnTo>
                    <a:pt x="88" y="312"/>
                  </a:lnTo>
                  <a:lnTo>
                    <a:pt x="51" y="334"/>
                  </a:lnTo>
                  <a:close/>
                </a:path>
              </a:pathLst>
            </a:custGeom>
            <a:solidFill>
              <a:srgbClr val="E9CE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7DEE7135-E38F-4F58-A4F1-71C0B6931C4C}"/>
              </a:ext>
            </a:extLst>
          </p:cNvPr>
          <p:cNvGrpSpPr/>
          <p:nvPr/>
        </p:nvGrpSpPr>
        <p:grpSpPr>
          <a:xfrm>
            <a:off x="1416331" y="2054443"/>
            <a:ext cx="1833181" cy="2164236"/>
            <a:chOff x="1780769" y="2391419"/>
            <a:chExt cx="1629492" cy="1923764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A7AF75B5-95F5-464B-B876-A943408CEA37}"/>
                </a:ext>
              </a:extLst>
            </p:cNvPr>
            <p:cNvSpPr txBox="1"/>
            <p:nvPr/>
          </p:nvSpPr>
          <p:spPr>
            <a:xfrm>
              <a:off x="2016559" y="2391419"/>
              <a:ext cx="1388127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34289" tIns="34289" rIns="34289" bIns="34289" numCol="1" anchor="b">
              <a:spAutoFit/>
            </a:bodyPr>
            <a:lstStyle>
              <a:defPPr>
                <a:defRPr lang="fr-FR"/>
              </a:defPPr>
              <a:lvl1pPr algn="r">
                <a:defRPr b="1">
                  <a:solidFill>
                    <a:srgbClr val="595959"/>
                  </a:solidFill>
                  <a:latin typeface="+mj-lt"/>
                </a:defRPr>
              </a:lvl1pPr>
            </a:lstStyle>
            <a:p>
              <a:r>
                <a:rPr lang="tr-TR" dirty="0"/>
                <a:t>Company Profile</a:t>
              </a:r>
              <a:endParaRPr lang="en-US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CF1B2432-05F4-4DAC-88E2-B5812D48F47B}"/>
                </a:ext>
              </a:extLst>
            </p:cNvPr>
            <p:cNvSpPr txBox="1"/>
            <p:nvPr/>
          </p:nvSpPr>
          <p:spPr>
            <a:xfrm>
              <a:off x="1780769" y="3226443"/>
              <a:ext cx="1623917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34289" tIns="34289" rIns="34289" bIns="34289" numCol="1" anchor="b">
              <a:spAutoFit/>
            </a:bodyPr>
            <a:lstStyle>
              <a:defPPr>
                <a:defRPr lang="fr-FR"/>
              </a:defPPr>
              <a:lvl1pPr algn="r">
                <a:defRPr b="1">
                  <a:solidFill>
                    <a:srgbClr val="595959"/>
                  </a:solidFill>
                  <a:latin typeface="+mj-lt"/>
                </a:defRPr>
              </a:lvl1pPr>
            </a:lstStyle>
            <a:p>
              <a:r>
                <a:rPr lang="tr-TR" dirty="0"/>
                <a:t>Problem Statement</a:t>
              </a:r>
              <a:endParaRPr lang="en-US" dirty="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BE955F19-284E-41CA-9CF5-44526001EE98}"/>
                </a:ext>
              </a:extLst>
            </p:cNvPr>
            <p:cNvSpPr txBox="1"/>
            <p:nvPr/>
          </p:nvSpPr>
          <p:spPr>
            <a:xfrm>
              <a:off x="2461571" y="4007408"/>
              <a:ext cx="94869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34289" tIns="34289" rIns="34289" bIns="34289" numCol="1" anchor="b">
              <a:spAutoFit/>
            </a:bodyPr>
            <a:lstStyle>
              <a:defPPr>
                <a:defRPr lang="fr-FR"/>
              </a:defPPr>
              <a:lvl1pPr algn="r">
                <a:defRPr b="1">
                  <a:solidFill>
                    <a:srgbClr val="595959"/>
                  </a:solidFill>
                  <a:latin typeface="+mj-lt"/>
                </a:defRPr>
              </a:lvl1pPr>
            </a:lstStyle>
            <a:p>
              <a:r>
                <a:rPr lang="tr-TR" dirty="0"/>
                <a:t>Objectives </a:t>
              </a:r>
              <a:endParaRPr lang="en-US" dirty="0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4155DB86-B561-41CF-BD78-000B113A1193}"/>
              </a:ext>
            </a:extLst>
          </p:cNvPr>
          <p:cNvGrpSpPr/>
          <p:nvPr/>
        </p:nvGrpSpPr>
        <p:grpSpPr>
          <a:xfrm>
            <a:off x="9177900" y="1961892"/>
            <a:ext cx="1943479" cy="1306529"/>
            <a:chOff x="1022849" y="2441467"/>
            <a:chExt cx="1727536" cy="1034576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5FDB7CA9-9324-4887-9C0F-6F187CCB5752}"/>
                </a:ext>
              </a:extLst>
            </p:cNvPr>
            <p:cNvSpPr txBox="1"/>
            <p:nvPr/>
          </p:nvSpPr>
          <p:spPr>
            <a:xfrm>
              <a:off x="1022849" y="2441467"/>
              <a:ext cx="1727536" cy="2741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34289" tIns="34289" rIns="34289" bIns="34289" numCol="1" anchor="b">
              <a:spAutoFit/>
            </a:bodyPr>
            <a:lstStyle>
              <a:defPPr>
                <a:defRPr lang="fr-FR"/>
              </a:defPPr>
              <a:lvl1pPr algn="r">
                <a:defRPr b="1">
                  <a:solidFill>
                    <a:srgbClr val="595959"/>
                  </a:solidFill>
                  <a:latin typeface="+mj-lt"/>
                </a:defRPr>
              </a:lvl1pPr>
            </a:lstStyle>
            <a:p>
              <a:pPr algn="l"/>
              <a:r>
                <a:rPr lang="tr-TR" dirty="0"/>
                <a:t>Solution Approaches</a:t>
              </a:r>
              <a:endParaRPr lang="en-US" dirty="0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48791E3B-7FE3-451A-9B78-CF980FA25064}"/>
                </a:ext>
              </a:extLst>
            </p:cNvPr>
            <p:cNvSpPr txBox="1"/>
            <p:nvPr/>
          </p:nvSpPr>
          <p:spPr>
            <a:xfrm>
              <a:off x="1022849" y="3201867"/>
              <a:ext cx="486171" cy="2741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34289" tIns="34289" rIns="34289" bIns="34289" numCol="1" anchor="b">
              <a:spAutoFit/>
            </a:bodyPr>
            <a:lstStyle>
              <a:defPPr>
                <a:defRPr lang="fr-FR"/>
              </a:defPPr>
              <a:lvl1pPr algn="r">
                <a:defRPr b="1">
                  <a:solidFill>
                    <a:srgbClr val="595959"/>
                  </a:solidFill>
                  <a:latin typeface="+mj-lt"/>
                </a:defRPr>
              </a:lvl1pPr>
            </a:lstStyle>
            <a:p>
              <a:pPr algn="l"/>
              <a:r>
                <a:rPr lang="tr-TR" dirty="0"/>
                <a:t>Plans</a:t>
              </a:r>
              <a:endParaRPr lang="en-US" dirty="0"/>
            </a:p>
          </p:txBody>
        </p:sp>
      </p:grpSp>
      <p:sp>
        <p:nvSpPr>
          <p:cNvPr id="74" name="Shape 282">
            <a:extLst>
              <a:ext uri="{FF2B5EF4-FFF2-40B4-BE49-F238E27FC236}">
                <a16:creationId xmlns:a16="http://schemas.microsoft.com/office/drawing/2014/main" id="{B0B213D5-4021-4A22-B2A1-62EAD6A2C864}"/>
              </a:ext>
            </a:extLst>
          </p:cNvPr>
          <p:cNvSpPr/>
          <p:nvPr/>
        </p:nvSpPr>
        <p:spPr>
          <a:xfrm>
            <a:off x="8197672" y="3660201"/>
            <a:ext cx="806400" cy="806400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pPr algn="ctr">
              <a:defRPr>
                <a:solidFill>
                  <a:srgbClr val="FFFFFF"/>
                </a:solidFill>
              </a:defRPr>
            </a:pPr>
            <a:r>
              <a:rPr lang="en-US" sz="2400" b="1" dirty="0">
                <a:latin typeface="+mj-lt"/>
              </a:rPr>
              <a:t>06</a:t>
            </a:r>
            <a:endParaRPr sz="2400" b="1" dirty="0">
              <a:latin typeface="+mj-lt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7E40C68A-2855-4954-957B-A09144F37223}"/>
              </a:ext>
            </a:extLst>
          </p:cNvPr>
          <p:cNvSpPr txBox="1"/>
          <p:nvPr/>
        </p:nvSpPr>
        <p:spPr>
          <a:xfrm>
            <a:off x="9177900" y="3861297"/>
            <a:ext cx="1063110" cy="34624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none" lIns="34289" tIns="34289" rIns="34289" bIns="34289" numCol="1" anchor="b">
            <a:spAutoFit/>
          </a:bodyPr>
          <a:lstStyle>
            <a:defPPr>
              <a:defRPr lang="fr-FR"/>
            </a:defPPr>
            <a:lvl1pPr algn="r">
              <a:defRPr b="1">
                <a:solidFill>
                  <a:srgbClr val="595959"/>
                </a:solidFill>
                <a:latin typeface="+mj-lt"/>
              </a:defRPr>
            </a:lvl1pPr>
          </a:lstStyle>
          <a:p>
            <a:pPr algn="l"/>
            <a:r>
              <a:rPr lang="tr-TR" dirty="0"/>
              <a:t>Conclusion</a:t>
            </a:r>
            <a:endParaRPr lang="en-US" dirty="0"/>
          </a:p>
        </p:txBody>
      </p:sp>
      <p:sp>
        <p:nvSpPr>
          <p:cNvPr id="76" name="Title 1">
            <a:extLst>
              <a:ext uri="{FF2B5EF4-FFF2-40B4-BE49-F238E27FC236}">
                <a16:creationId xmlns:a16="http://schemas.microsoft.com/office/drawing/2014/main" id="{DD4899EF-6E22-43C7-A9EB-9A7E48B09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tr-TR" dirty="0">
                <a:latin typeface="+mn-lt"/>
              </a:rPr>
              <a:t>Presentation Outline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999071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145584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801996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603897"/>
            <a:ext cx="10515600" cy="1325563"/>
          </a:xfrm>
        </p:spPr>
        <p:txBody>
          <a:bodyPr/>
          <a:lstStyle/>
          <a:p>
            <a:pPr algn="ctr"/>
            <a:r>
              <a:rPr lang="tr-TR" dirty="0">
                <a:latin typeface="+mn-lt"/>
              </a:rPr>
              <a:t>COO</a:t>
            </a:r>
            <a:br>
              <a:rPr lang="tr-TR" dirty="0">
                <a:latin typeface="+mn-lt"/>
              </a:rPr>
            </a:br>
            <a:r>
              <a:rPr lang="tr-TR" dirty="0">
                <a:latin typeface="+mn-lt"/>
              </a:rPr>
              <a:t>İREM COŞKUN</a:t>
            </a:r>
            <a:endParaRPr lang="en-US" dirty="0">
              <a:latin typeface="+mn-lt"/>
            </a:endParaRPr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D0A86F3B-2CDF-4B03-9125-4F29DAAF93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6543" y="1074522"/>
            <a:ext cx="3334483" cy="3334483"/>
          </a:xfrm>
          <a:prstGeom prst="rect">
            <a:avLst/>
          </a:prstGeom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13748862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893726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724873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262328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9482574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1871612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1785403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>
                <a:latin typeface="+mn-lt"/>
              </a:rPr>
              <a:t>Contact Us</a:t>
            </a:r>
            <a:endParaRPr lang="en-US" dirty="0">
              <a:latin typeface="+mn-lt"/>
            </a:endParaRPr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Rounded Rectangle 3">
            <a:extLst>
              <a:ext uri="{FF2B5EF4-FFF2-40B4-BE49-F238E27FC236}">
                <a16:creationId xmlns:a16="http://schemas.microsoft.com/office/drawing/2014/main" id="{5976F94E-5ECE-4849-9591-FBCC521F5A37}"/>
              </a:ext>
            </a:extLst>
          </p:cNvPr>
          <p:cNvSpPr>
            <a:spLocks noChangeAspect="1"/>
          </p:cNvSpPr>
          <p:nvPr/>
        </p:nvSpPr>
        <p:spPr>
          <a:xfrm>
            <a:off x="2783088" y="4935356"/>
            <a:ext cx="720000" cy="720000"/>
          </a:xfrm>
          <a:custGeom>
            <a:avLst/>
            <a:gdLst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59137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960000" h="3960000">
                <a:moveTo>
                  <a:pt x="2841893" y="181064"/>
                </a:moveTo>
                <a:cubicBezTo>
                  <a:pt x="2485731" y="190239"/>
                  <a:pt x="2106781" y="339266"/>
                  <a:pt x="2105790" y="859562"/>
                </a:cubicBezTo>
                <a:lnTo>
                  <a:pt x="2106860" y="863292"/>
                </a:lnTo>
                <a:lnTo>
                  <a:pt x="2106860" y="1248172"/>
                </a:lnTo>
                <a:lnTo>
                  <a:pt x="1691968" y="1248172"/>
                </a:lnTo>
                <a:lnTo>
                  <a:pt x="1691968" y="1824236"/>
                </a:lnTo>
                <a:lnTo>
                  <a:pt x="2106860" y="1824236"/>
                </a:lnTo>
                <a:lnTo>
                  <a:pt x="2106860" y="3779396"/>
                </a:lnTo>
                <a:lnTo>
                  <a:pt x="2754932" y="3779396"/>
                </a:lnTo>
                <a:lnTo>
                  <a:pt x="2754932" y="1824236"/>
                </a:lnTo>
                <a:lnTo>
                  <a:pt x="3305869" y="1813665"/>
                </a:lnTo>
                <a:lnTo>
                  <a:pt x="3348152" y="1248172"/>
                </a:lnTo>
                <a:lnTo>
                  <a:pt x="2754932" y="1248172"/>
                </a:lnTo>
                <a:lnTo>
                  <a:pt x="2754932" y="907124"/>
                </a:lnTo>
                <a:cubicBezTo>
                  <a:pt x="2746287" y="682909"/>
                  <a:pt x="3126764" y="685506"/>
                  <a:pt x="3369037" y="704441"/>
                </a:cubicBezTo>
                <a:cubicBezTo>
                  <a:pt x="3391941" y="556446"/>
                  <a:pt x="3409927" y="381656"/>
                  <a:pt x="3410216" y="195189"/>
                </a:cubicBezTo>
                <a:cubicBezTo>
                  <a:pt x="3239930" y="163882"/>
                  <a:pt x="3118909" y="173928"/>
                  <a:pt x="2841893" y="181064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Block Arc 6">
            <a:extLst>
              <a:ext uri="{FF2B5EF4-FFF2-40B4-BE49-F238E27FC236}">
                <a16:creationId xmlns:a16="http://schemas.microsoft.com/office/drawing/2014/main" id="{22634102-DC62-4DAF-8B64-E0CB9487E969}"/>
              </a:ext>
            </a:extLst>
          </p:cNvPr>
          <p:cNvSpPr/>
          <p:nvPr/>
        </p:nvSpPr>
        <p:spPr>
          <a:xfrm>
            <a:off x="2725032" y="1872843"/>
            <a:ext cx="720000" cy="720000"/>
          </a:xfrm>
          <a:custGeom>
            <a:avLst/>
            <a:gdLst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734726 w 3221102"/>
              <a:gd name="connsiteY22" fmla="*/ 869255 h 3221116"/>
              <a:gd name="connsiteX23" fmla="*/ 1956122 w 3221102"/>
              <a:gd name="connsiteY23" fmla="*/ 1110076 h 3221116"/>
              <a:gd name="connsiteX24" fmla="*/ 1973374 w 3221102"/>
              <a:gd name="connsiteY24" fmla="*/ 875315 h 3221116"/>
              <a:gd name="connsiteX25" fmla="*/ 2333414 w 3221102"/>
              <a:gd name="connsiteY25" fmla="*/ 875315 h 3221116"/>
              <a:gd name="connsiteX26" fmla="*/ 2324788 w 3221102"/>
              <a:gd name="connsiteY26" fmla="*/ 2054049 h 3221116"/>
              <a:gd name="connsiteX27" fmla="*/ 2661746 w 3221102"/>
              <a:gd name="connsiteY27" fmla="*/ 2179658 h 3221116"/>
              <a:gd name="connsiteX28" fmla="*/ 2691046 w 3221102"/>
              <a:gd name="connsiteY28" fmla="*/ 2188689 h 3221116"/>
              <a:gd name="connsiteX29" fmla="*/ 2667011 w 3221102"/>
              <a:gd name="connsiteY29" fmla="*/ 2175828 h 3221116"/>
              <a:gd name="connsiteX30" fmla="*/ 2332141 w 3221102"/>
              <a:gd name="connsiteY30" fmla="*/ 653899 h 3221116"/>
              <a:gd name="connsiteX31" fmla="*/ 776764 w 3221102"/>
              <a:gd name="connsiteY31" fmla="*/ 749845 h 3221116"/>
              <a:gd name="connsiteX32" fmla="*/ 631487 w 3221102"/>
              <a:gd name="connsiteY32" fmla="*/ 2301392 h 3221116"/>
              <a:gd name="connsiteX33" fmla="*/ 2142017 w 3221102"/>
              <a:gd name="connsiteY33" fmla="*/ 2684410 h 3221116"/>
              <a:gd name="connsiteX34" fmla="*/ 2324866 w 3221102"/>
              <a:gd name="connsiteY34" fmla="*/ 3053856 h 3221116"/>
              <a:gd name="connsiteX35" fmla="*/ 294693 w 3221102"/>
              <a:gd name="connsiteY35" fmla="*/ 2539075 h 3221116"/>
              <a:gd name="connsiteX36" fmla="*/ 489947 w 3221102"/>
              <a:gd name="connsiteY36" fmla="*/ 453774 h 3221116"/>
              <a:gd name="connsiteX37" fmla="*/ 1651152 w 3221102"/>
              <a:gd name="connsiteY37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734726 w 3221102"/>
              <a:gd name="connsiteY22" fmla="*/ 869255 h 3221116"/>
              <a:gd name="connsiteX23" fmla="*/ 1956122 w 3221102"/>
              <a:gd name="connsiteY23" fmla="*/ 1110076 h 3221116"/>
              <a:gd name="connsiteX24" fmla="*/ 1973374 w 3221102"/>
              <a:gd name="connsiteY24" fmla="*/ 875315 h 3221116"/>
              <a:gd name="connsiteX25" fmla="*/ 2333414 w 3221102"/>
              <a:gd name="connsiteY25" fmla="*/ 875315 h 3221116"/>
              <a:gd name="connsiteX26" fmla="*/ 2324788 w 3221102"/>
              <a:gd name="connsiteY26" fmla="*/ 2054049 h 3221116"/>
              <a:gd name="connsiteX27" fmla="*/ 2661746 w 3221102"/>
              <a:gd name="connsiteY27" fmla="*/ 2179658 h 3221116"/>
              <a:gd name="connsiteX28" fmla="*/ 2691046 w 3221102"/>
              <a:gd name="connsiteY28" fmla="*/ 2188689 h 3221116"/>
              <a:gd name="connsiteX29" fmla="*/ 2667011 w 3221102"/>
              <a:gd name="connsiteY29" fmla="*/ 2175828 h 3221116"/>
              <a:gd name="connsiteX30" fmla="*/ 2332141 w 3221102"/>
              <a:gd name="connsiteY30" fmla="*/ 653899 h 3221116"/>
              <a:gd name="connsiteX31" fmla="*/ 776764 w 3221102"/>
              <a:gd name="connsiteY31" fmla="*/ 749845 h 3221116"/>
              <a:gd name="connsiteX32" fmla="*/ 631487 w 3221102"/>
              <a:gd name="connsiteY32" fmla="*/ 2301392 h 3221116"/>
              <a:gd name="connsiteX33" fmla="*/ 2142017 w 3221102"/>
              <a:gd name="connsiteY33" fmla="*/ 2684410 h 3221116"/>
              <a:gd name="connsiteX34" fmla="*/ 2324866 w 3221102"/>
              <a:gd name="connsiteY34" fmla="*/ 3053856 h 3221116"/>
              <a:gd name="connsiteX35" fmla="*/ 294693 w 3221102"/>
              <a:gd name="connsiteY35" fmla="*/ 2539075 h 3221116"/>
              <a:gd name="connsiteX36" fmla="*/ 489947 w 3221102"/>
              <a:gd name="connsiteY36" fmla="*/ 453774 h 3221116"/>
              <a:gd name="connsiteX37" fmla="*/ 1651152 w 3221102"/>
              <a:gd name="connsiteY37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151233"/>
              <a:gd name="connsiteY0" fmla="*/ 2175617 h 3221116"/>
              <a:gd name="connsiteX1" fmla="*/ 2658205 w 3151233"/>
              <a:gd name="connsiteY1" fmla="*/ 2178566 h 3221116"/>
              <a:gd name="connsiteX2" fmla="*/ 2664630 w 3151233"/>
              <a:gd name="connsiteY2" fmla="*/ 2175617 h 3221116"/>
              <a:gd name="connsiteX3" fmla="*/ 1477043 w 3151233"/>
              <a:gd name="connsiteY3" fmla="*/ 1144372 h 3221116"/>
              <a:gd name="connsiteX4" fmla="*/ 1409070 w 3151233"/>
              <a:gd name="connsiteY4" fmla="*/ 1159393 h 3221116"/>
              <a:gd name="connsiteX5" fmla="*/ 1152384 w 3151233"/>
              <a:gd name="connsiteY5" fmla="*/ 1703728 h 3221116"/>
              <a:gd name="connsiteX6" fmla="*/ 1514013 w 3151233"/>
              <a:gd name="connsiteY6" fmla="*/ 2152290 h 3221116"/>
              <a:gd name="connsiteX7" fmla="*/ 1850815 w 3151233"/>
              <a:gd name="connsiteY7" fmla="*/ 1654259 h 3221116"/>
              <a:gd name="connsiteX8" fmla="*/ 1830467 w 3151233"/>
              <a:gd name="connsiteY8" fmla="*/ 1515986 h 3221116"/>
              <a:gd name="connsiteX9" fmla="*/ 1477043 w 3151233"/>
              <a:gd name="connsiteY9" fmla="*/ 1144372 h 3221116"/>
              <a:gd name="connsiteX10" fmla="*/ 1651152 w 3151233"/>
              <a:gd name="connsiteY10" fmla="*/ 501 h 3221116"/>
              <a:gd name="connsiteX11" fmla="*/ 2580395 w 3151233"/>
              <a:gd name="connsiteY11" fmla="*/ 324821 h 3221116"/>
              <a:gd name="connsiteX12" fmla="*/ 3030464 w 3151233"/>
              <a:gd name="connsiteY12" fmla="*/ 2249544 h 3221116"/>
              <a:gd name="connsiteX13" fmla="*/ 2585849 w 3151233"/>
              <a:gd name="connsiteY13" fmla="*/ 2588887 h 3221116"/>
              <a:gd name="connsiteX14" fmla="*/ 1973374 w 3151233"/>
              <a:gd name="connsiteY14" fmla="*/ 2195096 h 3221116"/>
              <a:gd name="connsiteX15" fmla="*/ 1390827 w 3151233"/>
              <a:gd name="connsiteY15" fmla="*/ 2527630 h 3221116"/>
              <a:gd name="connsiteX16" fmla="*/ 783896 w 3151233"/>
              <a:gd name="connsiteY16" fmla="*/ 1665044 h 3221116"/>
              <a:gd name="connsiteX17" fmla="*/ 1268509 w 3151233"/>
              <a:gd name="connsiteY17" fmla="*/ 819983 h 3221116"/>
              <a:gd name="connsiteX18" fmla="*/ 1328805 w 3151233"/>
              <a:gd name="connsiteY18" fmla="*/ 807930 h 3221116"/>
              <a:gd name="connsiteX19" fmla="*/ 1390827 w 3151233"/>
              <a:gd name="connsiteY19" fmla="*/ 802457 h 3221116"/>
              <a:gd name="connsiteX20" fmla="*/ 1462242 w 3151233"/>
              <a:gd name="connsiteY20" fmla="*/ 801708 h 3221116"/>
              <a:gd name="connsiteX21" fmla="*/ 1956122 w 3151233"/>
              <a:gd name="connsiteY21" fmla="*/ 1110076 h 3221116"/>
              <a:gd name="connsiteX22" fmla="*/ 1973374 w 3151233"/>
              <a:gd name="connsiteY22" fmla="*/ 875315 h 3221116"/>
              <a:gd name="connsiteX23" fmla="*/ 2333414 w 3151233"/>
              <a:gd name="connsiteY23" fmla="*/ 875315 h 3221116"/>
              <a:gd name="connsiteX24" fmla="*/ 2324788 w 3151233"/>
              <a:gd name="connsiteY24" fmla="*/ 2054049 h 3221116"/>
              <a:gd name="connsiteX25" fmla="*/ 2661746 w 3151233"/>
              <a:gd name="connsiteY25" fmla="*/ 2179658 h 3221116"/>
              <a:gd name="connsiteX26" fmla="*/ 2691046 w 3151233"/>
              <a:gd name="connsiteY26" fmla="*/ 2188689 h 3221116"/>
              <a:gd name="connsiteX27" fmla="*/ 2667011 w 3151233"/>
              <a:gd name="connsiteY27" fmla="*/ 2175828 h 3221116"/>
              <a:gd name="connsiteX28" fmla="*/ 2332141 w 3151233"/>
              <a:gd name="connsiteY28" fmla="*/ 653899 h 3221116"/>
              <a:gd name="connsiteX29" fmla="*/ 776764 w 3151233"/>
              <a:gd name="connsiteY29" fmla="*/ 749845 h 3221116"/>
              <a:gd name="connsiteX30" fmla="*/ 631487 w 3151233"/>
              <a:gd name="connsiteY30" fmla="*/ 2301392 h 3221116"/>
              <a:gd name="connsiteX31" fmla="*/ 2142017 w 3151233"/>
              <a:gd name="connsiteY31" fmla="*/ 2684410 h 3221116"/>
              <a:gd name="connsiteX32" fmla="*/ 2324866 w 3151233"/>
              <a:gd name="connsiteY32" fmla="*/ 3053856 h 3221116"/>
              <a:gd name="connsiteX33" fmla="*/ 294693 w 3151233"/>
              <a:gd name="connsiteY33" fmla="*/ 2539075 h 3221116"/>
              <a:gd name="connsiteX34" fmla="*/ 489947 w 3151233"/>
              <a:gd name="connsiteY34" fmla="*/ 453774 h 3221116"/>
              <a:gd name="connsiteX35" fmla="*/ 1651152 w 3151233"/>
              <a:gd name="connsiteY35" fmla="*/ 501 h 3221116"/>
              <a:gd name="connsiteX0" fmla="*/ 2664630 w 3161851"/>
              <a:gd name="connsiteY0" fmla="*/ 2175617 h 3221116"/>
              <a:gd name="connsiteX1" fmla="*/ 2658205 w 3161851"/>
              <a:gd name="connsiteY1" fmla="*/ 2178566 h 3221116"/>
              <a:gd name="connsiteX2" fmla="*/ 2664630 w 3161851"/>
              <a:gd name="connsiteY2" fmla="*/ 2175617 h 3221116"/>
              <a:gd name="connsiteX3" fmla="*/ 1477043 w 3161851"/>
              <a:gd name="connsiteY3" fmla="*/ 1144372 h 3221116"/>
              <a:gd name="connsiteX4" fmla="*/ 1409070 w 3161851"/>
              <a:gd name="connsiteY4" fmla="*/ 1159393 h 3221116"/>
              <a:gd name="connsiteX5" fmla="*/ 1152384 w 3161851"/>
              <a:gd name="connsiteY5" fmla="*/ 1703728 h 3221116"/>
              <a:gd name="connsiteX6" fmla="*/ 1514013 w 3161851"/>
              <a:gd name="connsiteY6" fmla="*/ 2152290 h 3221116"/>
              <a:gd name="connsiteX7" fmla="*/ 1850815 w 3161851"/>
              <a:gd name="connsiteY7" fmla="*/ 1654259 h 3221116"/>
              <a:gd name="connsiteX8" fmla="*/ 1830467 w 3161851"/>
              <a:gd name="connsiteY8" fmla="*/ 1515986 h 3221116"/>
              <a:gd name="connsiteX9" fmla="*/ 1477043 w 3161851"/>
              <a:gd name="connsiteY9" fmla="*/ 1144372 h 3221116"/>
              <a:gd name="connsiteX10" fmla="*/ 1651152 w 3161851"/>
              <a:gd name="connsiteY10" fmla="*/ 501 h 3221116"/>
              <a:gd name="connsiteX11" fmla="*/ 2580395 w 3161851"/>
              <a:gd name="connsiteY11" fmla="*/ 324821 h 3221116"/>
              <a:gd name="connsiteX12" fmla="*/ 3030464 w 3161851"/>
              <a:gd name="connsiteY12" fmla="*/ 2249544 h 3221116"/>
              <a:gd name="connsiteX13" fmla="*/ 2585849 w 3161851"/>
              <a:gd name="connsiteY13" fmla="*/ 2588887 h 3221116"/>
              <a:gd name="connsiteX14" fmla="*/ 1973374 w 3161851"/>
              <a:gd name="connsiteY14" fmla="*/ 2195096 h 3221116"/>
              <a:gd name="connsiteX15" fmla="*/ 1390827 w 3161851"/>
              <a:gd name="connsiteY15" fmla="*/ 2527630 h 3221116"/>
              <a:gd name="connsiteX16" fmla="*/ 783896 w 3161851"/>
              <a:gd name="connsiteY16" fmla="*/ 1665044 h 3221116"/>
              <a:gd name="connsiteX17" fmla="*/ 1268509 w 3161851"/>
              <a:gd name="connsiteY17" fmla="*/ 819983 h 3221116"/>
              <a:gd name="connsiteX18" fmla="*/ 1328805 w 3161851"/>
              <a:gd name="connsiteY18" fmla="*/ 807930 h 3221116"/>
              <a:gd name="connsiteX19" fmla="*/ 1390827 w 3161851"/>
              <a:gd name="connsiteY19" fmla="*/ 802457 h 3221116"/>
              <a:gd name="connsiteX20" fmla="*/ 1462242 w 3161851"/>
              <a:gd name="connsiteY20" fmla="*/ 801708 h 3221116"/>
              <a:gd name="connsiteX21" fmla="*/ 1956122 w 3161851"/>
              <a:gd name="connsiteY21" fmla="*/ 1110076 h 3221116"/>
              <a:gd name="connsiteX22" fmla="*/ 1973374 w 3161851"/>
              <a:gd name="connsiteY22" fmla="*/ 875315 h 3221116"/>
              <a:gd name="connsiteX23" fmla="*/ 2333414 w 3161851"/>
              <a:gd name="connsiteY23" fmla="*/ 875315 h 3221116"/>
              <a:gd name="connsiteX24" fmla="*/ 2324788 w 3161851"/>
              <a:gd name="connsiteY24" fmla="*/ 2054049 h 3221116"/>
              <a:gd name="connsiteX25" fmla="*/ 2661746 w 3161851"/>
              <a:gd name="connsiteY25" fmla="*/ 2179658 h 3221116"/>
              <a:gd name="connsiteX26" fmla="*/ 2691046 w 3161851"/>
              <a:gd name="connsiteY26" fmla="*/ 2188689 h 3221116"/>
              <a:gd name="connsiteX27" fmla="*/ 2667011 w 3161851"/>
              <a:gd name="connsiteY27" fmla="*/ 2175828 h 3221116"/>
              <a:gd name="connsiteX28" fmla="*/ 2332141 w 3161851"/>
              <a:gd name="connsiteY28" fmla="*/ 653899 h 3221116"/>
              <a:gd name="connsiteX29" fmla="*/ 776764 w 3161851"/>
              <a:gd name="connsiteY29" fmla="*/ 749845 h 3221116"/>
              <a:gd name="connsiteX30" fmla="*/ 631487 w 3161851"/>
              <a:gd name="connsiteY30" fmla="*/ 2301392 h 3221116"/>
              <a:gd name="connsiteX31" fmla="*/ 2142017 w 3161851"/>
              <a:gd name="connsiteY31" fmla="*/ 2684410 h 3221116"/>
              <a:gd name="connsiteX32" fmla="*/ 2324866 w 3161851"/>
              <a:gd name="connsiteY32" fmla="*/ 3053856 h 3221116"/>
              <a:gd name="connsiteX33" fmla="*/ 294693 w 3161851"/>
              <a:gd name="connsiteY33" fmla="*/ 2539075 h 3221116"/>
              <a:gd name="connsiteX34" fmla="*/ 489947 w 3161851"/>
              <a:gd name="connsiteY34" fmla="*/ 453774 h 3221116"/>
              <a:gd name="connsiteX35" fmla="*/ 1651152 w 3161851"/>
              <a:gd name="connsiteY35" fmla="*/ 501 h 3221116"/>
              <a:gd name="connsiteX0" fmla="*/ 2664630 w 3182629"/>
              <a:gd name="connsiteY0" fmla="*/ 2175617 h 3221116"/>
              <a:gd name="connsiteX1" fmla="*/ 2658205 w 3182629"/>
              <a:gd name="connsiteY1" fmla="*/ 2178566 h 3221116"/>
              <a:gd name="connsiteX2" fmla="*/ 2664630 w 3182629"/>
              <a:gd name="connsiteY2" fmla="*/ 2175617 h 3221116"/>
              <a:gd name="connsiteX3" fmla="*/ 1477043 w 3182629"/>
              <a:gd name="connsiteY3" fmla="*/ 1144372 h 3221116"/>
              <a:gd name="connsiteX4" fmla="*/ 1409070 w 3182629"/>
              <a:gd name="connsiteY4" fmla="*/ 1159393 h 3221116"/>
              <a:gd name="connsiteX5" fmla="*/ 1152384 w 3182629"/>
              <a:gd name="connsiteY5" fmla="*/ 1703728 h 3221116"/>
              <a:gd name="connsiteX6" fmla="*/ 1514013 w 3182629"/>
              <a:gd name="connsiteY6" fmla="*/ 2152290 h 3221116"/>
              <a:gd name="connsiteX7" fmla="*/ 1850815 w 3182629"/>
              <a:gd name="connsiteY7" fmla="*/ 1654259 h 3221116"/>
              <a:gd name="connsiteX8" fmla="*/ 1830467 w 3182629"/>
              <a:gd name="connsiteY8" fmla="*/ 1515986 h 3221116"/>
              <a:gd name="connsiteX9" fmla="*/ 1477043 w 3182629"/>
              <a:gd name="connsiteY9" fmla="*/ 1144372 h 3221116"/>
              <a:gd name="connsiteX10" fmla="*/ 1651152 w 3182629"/>
              <a:gd name="connsiteY10" fmla="*/ 501 h 3221116"/>
              <a:gd name="connsiteX11" fmla="*/ 2580395 w 3182629"/>
              <a:gd name="connsiteY11" fmla="*/ 324821 h 3221116"/>
              <a:gd name="connsiteX12" fmla="*/ 3030464 w 3182629"/>
              <a:gd name="connsiteY12" fmla="*/ 2249544 h 3221116"/>
              <a:gd name="connsiteX13" fmla="*/ 2585849 w 3182629"/>
              <a:gd name="connsiteY13" fmla="*/ 2588887 h 3221116"/>
              <a:gd name="connsiteX14" fmla="*/ 1973374 w 3182629"/>
              <a:gd name="connsiteY14" fmla="*/ 2195096 h 3221116"/>
              <a:gd name="connsiteX15" fmla="*/ 1390827 w 3182629"/>
              <a:gd name="connsiteY15" fmla="*/ 2527630 h 3221116"/>
              <a:gd name="connsiteX16" fmla="*/ 783896 w 3182629"/>
              <a:gd name="connsiteY16" fmla="*/ 1665044 h 3221116"/>
              <a:gd name="connsiteX17" fmla="*/ 1268509 w 3182629"/>
              <a:gd name="connsiteY17" fmla="*/ 819983 h 3221116"/>
              <a:gd name="connsiteX18" fmla="*/ 1328805 w 3182629"/>
              <a:gd name="connsiteY18" fmla="*/ 807930 h 3221116"/>
              <a:gd name="connsiteX19" fmla="*/ 1390827 w 3182629"/>
              <a:gd name="connsiteY19" fmla="*/ 802457 h 3221116"/>
              <a:gd name="connsiteX20" fmla="*/ 1462242 w 3182629"/>
              <a:gd name="connsiteY20" fmla="*/ 801708 h 3221116"/>
              <a:gd name="connsiteX21" fmla="*/ 1956122 w 3182629"/>
              <a:gd name="connsiteY21" fmla="*/ 1110076 h 3221116"/>
              <a:gd name="connsiteX22" fmla="*/ 1973374 w 3182629"/>
              <a:gd name="connsiteY22" fmla="*/ 875315 h 3221116"/>
              <a:gd name="connsiteX23" fmla="*/ 2333414 w 3182629"/>
              <a:gd name="connsiteY23" fmla="*/ 875315 h 3221116"/>
              <a:gd name="connsiteX24" fmla="*/ 2324788 w 3182629"/>
              <a:gd name="connsiteY24" fmla="*/ 2054049 h 3221116"/>
              <a:gd name="connsiteX25" fmla="*/ 2661746 w 3182629"/>
              <a:gd name="connsiteY25" fmla="*/ 2179658 h 3221116"/>
              <a:gd name="connsiteX26" fmla="*/ 2691046 w 3182629"/>
              <a:gd name="connsiteY26" fmla="*/ 2188689 h 3221116"/>
              <a:gd name="connsiteX27" fmla="*/ 2667011 w 3182629"/>
              <a:gd name="connsiteY27" fmla="*/ 2175828 h 3221116"/>
              <a:gd name="connsiteX28" fmla="*/ 2332141 w 3182629"/>
              <a:gd name="connsiteY28" fmla="*/ 653899 h 3221116"/>
              <a:gd name="connsiteX29" fmla="*/ 776764 w 3182629"/>
              <a:gd name="connsiteY29" fmla="*/ 749845 h 3221116"/>
              <a:gd name="connsiteX30" fmla="*/ 631487 w 3182629"/>
              <a:gd name="connsiteY30" fmla="*/ 2301392 h 3221116"/>
              <a:gd name="connsiteX31" fmla="*/ 2142017 w 3182629"/>
              <a:gd name="connsiteY31" fmla="*/ 2684410 h 3221116"/>
              <a:gd name="connsiteX32" fmla="*/ 2324866 w 3182629"/>
              <a:gd name="connsiteY32" fmla="*/ 3053856 h 3221116"/>
              <a:gd name="connsiteX33" fmla="*/ 294693 w 3182629"/>
              <a:gd name="connsiteY33" fmla="*/ 2539075 h 3221116"/>
              <a:gd name="connsiteX34" fmla="*/ 489947 w 3182629"/>
              <a:gd name="connsiteY34" fmla="*/ 453774 h 3221116"/>
              <a:gd name="connsiteX35" fmla="*/ 1651152 w 3182629"/>
              <a:gd name="connsiteY35" fmla="*/ 501 h 3221116"/>
              <a:gd name="connsiteX0" fmla="*/ 2664630 w 3189723"/>
              <a:gd name="connsiteY0" fmla="*/ 2175617 h 3221116"/>
              <a:gd name="connsiteX1" fmla="*/ 2658205 w 3189723"/>
              <a:gd name="connsiteY1" fmla="*/ 2178566 h 3221116"/>
              <a:gd name="connsiteX2" fmla="*/ 2664630 w 3189723"/>
              <a:gd name="connsiteY2" fmla="*/ 2175617 h 3221116"/>
              <a:gd name="connsiteX3" fmla="*/ 1477043 w 3189723"/>
              <a:gd name="connsiteY3" fmla="*/ 1144372 h 3221116"/>
              <a:gd name="connsiteX4" fmla="*/ 1409070 w 3189723"/>
              <a:gd name="connsiteY4" fmla="*/ 1159393 h 3221116"/>
              <a:gd name="connsiteX5" fmla="*/ 1152384 w 3189723"/>
              <a:gd name="connsiteY5" fmla="*/ 1703728 h 3221116"/>
              <a:gd name="connsiteX6" fmla="*/ 1514013 w 3189723"/>
              <a:gd name="connsiteY6" fmla="*/ 2152290 h 3221116"/>
              <a:gd name="connsiteX7" fmla="*/ 1850815 w 3189723"/>
              <a:gd name="connsiteY7" fmla="*/ 1654259 h 3221116"/>
              <a:gd name="connsiteX8" fmla="*/ 1830467 w 3189723"/>
              <a:gd name="connsiteY8" fmla="*/ 1515986 h 3221116"/>
              <a:gd name="connsiteX9" fmla="*/ 1477043 w 3189723"/>
              <a:gd name="connsiteY9" fmla="*/ 1144372 h 3221116"/>
              <a:gd name="connsiteX10" fmla="*/ 1651152 w 3189723"/>
              <a:gd name="connsiteY10" fmla="*/ 501 h 3221116"/>
              <a:gd name="connsiteX11" fmla="*/ 2580395 w 3189723"/>
              <a:gd name="connsiteY11" fmla="*/ 324821 h 3221116"/>
              <a:gd name="connsiteX12" fmla="*/ 3030464 w 3189723"/>
              <a:gd name="connsiteY12" fmla="*/ 2249544 h 3221116"/>
              <a:gd name="connsiteX13" fmla="*/ 2585849 w 3189723"/>
              <a:gd name="connsiteY13" fmla="*/ 2588887 h 3221116"/>
              <a:gd name="connsiteX14" fmla="*/ 1973374 w 3189723"/>
              <a:gd name="connsiteY14" fmla="*/ 2195096 h 3221116"/>
              <a:gd name="connsiteX15" fmla="*/ 1390827 w 3189723"/>
              <a:gd name="connsiteY15" fmla="*/ 2527630 h 3221116"/>
              <a:gd name="connsiteX16" fmla="*/ 783896 w 3189723"/>
              <a:gd name="connsiteY16" fmla="*/ 1665044 h 3221116"/>
              <a:gd name="connsiteX17" fmla="*/ 1268509 w 3189723"/>
              <a:gd name="connsiteY17" fmla="*/ 819983 h 3221116"/>
              <a:gd name="connsiteX18" fmla="*/ 1328805 w 3189723"/>
              <a:gd name="connsiteY18" fmla="*/ 807930 h 3221116"/>
              <a:gd name="connsiteX19" fmla="*/ 1390827 w 3189723"/>
              <a:gd name="connsiteY19" fmla="*/ 802457 h 3221116"/>
              <a:gd name="connsiteX20" fmla="*/ 1462242 w 3189723"/>
              <a:gd name="connsiteY20" fmla="*/ 801708 h 3221116"/>
              <a:gd name="connsiteX21" fmla="*/ 1956122 w 3189723"/>
              <a:gd name="connsiteY21" fmla="*/ 1110076 h 3221116"/>
              <a:gd name="connsiteX22" fmla="*/ 1973374 w 3189723"/>
              <a:gd name="connsiteY22" fmla="*/ 875315 h 3221116"/>
              <a:gd name="connsiteX23" fmla="*/ 2333414 w 3189723"/>
              <a:gd name="connsiteY23" fmla="*/ 875315 h 3221116"/>
              <a:gd name="connsiteX24" fmla="*/ 2324788 w 3189723"/>
              <a:gd name="connsiteY24" fmla="*/ 2054049 h 3221116"/>
              <a:gd name="connsiteX25" fmla="*/ 2661746 w 3189723"/>
              <a:gd name="connsiteY25" fmla="*/ 2179658 h 3221116"/>
              <a:gd name="connsiteX26" fmla="*/ 2691046 w 3189723"/>
              <a:gd name="connsiteY26" fmla="*/ 2188689 h 3221116"/>
              <a:gd name="connsiteX27" fmla="*/ 2667011 w 3189723"/>
              <a:gd name="connsiteY27" fmla="*/ 2175828 h 3221116"/>
              <a:gd name="connsiteX28" fmla="*/ 2332141 w 3189723"/>
              <a:gd name="connsiteY28" fmla="*/ 653899 h 3221116"/>
              <a:gd name="connsiteX29" fmla="*/ 776764 w 3189723"/>
              <a:gd name="connsiteY29" fmla="*/ 749845 h 3221116"/>
              <a:gd name="connsiteX30" fmla="*/ 631487 w 3189723"/>
              <a:gd name="connsiteY30" fmla="*/ 2301392 h 3221116"/>
              <a:gd name="connsiteX31" fmla="*/ 2142017 w 3189723"/>
              <a:gd name="connsiteY31" fmla="*/ 2684410 h 3221116"/>
              <a:gd name="connsiteX32" fmla="*/ 2324866 w 3189723"/>
              <a:gd name="connsiteY32" fmla="*/ 3053856 h 3221116"/>
              <a:gd name="connsiteX33" fmla="*/ 294693 w 3189723"/>
              <a:gd name="connsiteY33" fmla="*/ 2539075 h 3221116"/>
              <a:gd name="connsiteX34" fmla="*/ 489947 w 3189723"/>
              <a:gd name="connsiteY34" fmla="*/ 453774 h 3221116"/>
              <a:gd name="connsiteX35" fmla="*/ 1651152 w 3189723"/>
              <a:gd name="connsiteY35" fmla="*/ 501 h 3221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3189723" h="3221116">
                <a:moveTo>
                  <a:pt x="2664630" y="2175617"/>
                </a:moveTo>
                <a:lnTo>
                  <a:pt x="2658205" y="2178566"/>
                </a:lnTo>
                <a:cubicBezTo>
                  <a:pt x="2662222" y="2175972"/>
                  <a:pt x="2664284" y="2175096"/>
                  <a:pt x="2664630" y="2175617"/>
                </a:cubicBezTo>
                <a:close/>
                <a:moveTo>
                  <a:pt x="1477043" y="1144372"/>
                </a:moveTo>
                <a:lnTo>
                  <a:pt x="1409070" y="1159393"/>
                </a:lnTo>
                <a:cubicBezTo>
                  <a:pt x="1167974" y="1216277"/>
                  <a:pt x="1134894" y="1538245"/>
                  <a:pt x="1152384" y="1703728"/>
                </a:cubicBezTo>
                <a:cubicBezTo>
                  <a:pt x="1169874" y="1869211"/>
                  <a:pt x="1272747" y="2156947"/>
                  <a:pt x="1514013" y="2152290"/>
                </a:cubicBezTo>
                <a:cubicBezTo>
                  <a:pt x="1680659" y="2149073"/>
                  <a:pt x="1865876" y="1940767"/>
                  <a:pt x="1850815" y="1654259"/>
                </a:cubicBezTo>
                <a:cubicBezTo>
                  <a:pt x="1844015" y="1608142"/>
                  <a:pt x="1837162" y="1561942"/>
                  <a:pt x="1830467" y="1515986"/>
                </a:cubicBezTo>
                <a:cubicBezTo>
                  <a:pt x="1779361" y="1292438"/>
                  <a:pt x="1635542" y="1134285"/>
                  <a:pt x="1477043" y="1144372"/>
                </a:cubicBezTo>
                <a:close/>
                <a:moveTo>
                  <a:pt x="1651152" y="501"/>
                </a:moveTo>
                <a:cubicBezTo>
                  <a:pt x="1977584" y="8635"/>
                  <a:pt x="2235425" y="52153"/>
                  <a:pt x="2580395" y="324821"/>
                </a:cubicBezTo>
                <a:cubicBezTo>
                  <a:pt x="3000061" y="656529"/>
                  <a:pt x="3430704" y="1549940"/>
                  <a:pt x="3030464" y="2249544"/>
                </a:cubicBezTo>
                <a:cubicBezTo>
                  <a:pt x="2882259" y="2451798"/>
                  <a:pt x="2785813" y="2507403"/>
                  <a:pt x="2585849" y="2588887"/>
                </a:cubicBezTo>
                <a:cubicBezTo>
                  <a:pt x="2194785" y="2615774"/>
                  <a:pt x="1984876" y="2478759"/>
                  <a:pt x="1973374" y="2195096"/>
                </a:cubicBezTo>
                <a:cubicBezTo>
                  <a:pt x="1841986" y="2496540"/>
                  <a:pt x="1610941" y="2555551"/>
                  <a:pt x="1390827" y="2527630"/>
                </a:cubicBezTo>
                <a:cubicBezTo>
                  <a:pt x="1131071" y="2494680"/>
                  <a:pt x="853863" y="2136270"/>
                  <a:pt x="783896" y="1665044"/>
                </a:cubicBezTo>
                <a:cubicBezTo>
                  <a:pt x="715204" y="1202409"/>
                  <a:pt x="991941" y="900416"/>
                  <a:pt x="1268509" y="819983"/>
                </a:cubicBezTo>
                <a:cubicBezTo>
                  <a:pt x="1288264" y="814237"/>
                  <a:pt x="1308391" y="810536"/>
                  <a:pt x="1328805" y="807930"/>
                </a:cubicBezTo>
                <a:cubicBezTo>
                  <a:pt x="1349219" y="805325"/>
                  <a:pt x="1369921" y="803817"/>
                  <a:pt x="1390827" y="802457"/>
                </a:cubicBezTo>
                <a:cubicBezTo>
                  <a:pt x="1416795" y="800769"/>
                  <a:pt x="1355770" y="788713"/>
                  <a:pt x="1462242" y="801708"/>
                </a:cubicBezTo>
                <a:cubicBezTo>
                  <a:pt x="1599590" y="818472"/>
                  <a:pt x="1776043" y="890774"/>
                  <a:pt x="1956122" y="1110076"/>
                </a:cubicBezTo>
                <a:lnTo>
                  <a:pt x="1973374" y="875315"/>
                </a:lnTo>
                <a:lnTo>
                  <a:pt x="2333414" y="875315"/>
                </a:lnTo>
                <a:cubicBezTo>
                  <a:pt x="2330539" y="1325736"/>
                  <a:pt x="2327663" y="1603628"/>
                  <a:pt x="2324788" y="2054049"/>
                </a:cubicBezTo>
                <a:cubicBezTo>
                  <a:pt x="2290850" y="2479718"/>
                  <a:pt x="2627788" y="2217580"/>
                  <a:pt x="2661746" y="2179658"/>
                </a:cubicBezTo>
                <a:lnTo>
                  <a:pt x="2691046" y="2188689"/>
                </a:lnTo>
                <a:lnTo>
                  <a:pt x="2667011" y="2175828"/>
                </a:lnTo>
                <a:cubicBezTo>
                  <a:pt x="2945550" y="1655295"/>
                  <a:pt x="2803444" y="1009445"/>
                  <a:pt x="2332141" y="653899"/>
                </a:cubicBezTo>
                <a:cubicBezTo>
                  <a:pt x="1860838" y="298353"/>
                  <a:pt x="1200794" y="339069"/>
                  <a:pt x="776764" y="749845"/>
                </a:cubicBezTo>
                <a:cubicBezTo>
                  <a:pt x="352733" y="1160621"/>
                  <a:pt x="291083" y="1819040"/>
                  <a:pt x="631487" y="2301392"/>
                </a:cubicBezTo>
                <a:cubicBezTo>
                  <a:pt x="971891" y="2783745"/>
                  <a:pt x="1612904" y="2946283"/>
                  <a:pt x="2142017" y="2684410"/>
                </a:cubicBezTo>
                <a:lnTo>
                  <a:pt x="2324866" y="3053856"/>
                </a:lnTo>
                <a:cubicBezTo>
                  <a:pt x="1613730" y="3405817"/>
                  <a:pt x="752200" y="3187363"/>
                  <a:pt x="294693" y="2539075"/>
                </a:cubicBezTo>
                <a:cubicBezTo>
                  <a:pt x="-162814" y="1890787"/>
                  <a:pt x="-79956" y="1005863"/>
                  <a:pt x="489947" y="453774"/>
                </a:cubicBezTo>
                <a:cubicBezTo>
                  <a:pt x="810518" y="143225"/>
                  <a:pt x="1231454" y="-9956"/>
                  <a:pt x="1651152" y="50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" name="Rectangle 9">
            <a:extLst>
              <a:ext uri="{FF2B5EF4-FFF2-40B4-BE49-F238E27FC236}">
                <a16:creationId xmlns:a16="http://schemas.microsoft.com/office/drawing/2014/main" id="{DC26F93C-8045-4B8F-A240-CBAF12F570C5}"/>
              </a:ext>
            </a:extLst>
          </p:cNvPr>
          <p:cNvSpPr/>
          <p:nvPr/>
        </p:nvSpPr>
        <p:spPr>
          <a:xfrm>
            <a:off x="2743260" y="2822549"/>
            <a:ext cx="730800" cy="730800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B01621-9F80-4DE1-B7FA-1B50A13229D5}"/>
              </a:ext>
            </a:extLst>
          </p:cNvPr>
          <p:cNvSpPr txBox="1"/>
          <p:nvPr/>
        </p:nvSpPr>
        <p:spPr>
          <a:xfrm>
            <a:off x="3503088" y="1934801"/>
            <a:ext cx="402539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500" dirty="0"/>
              <a:t>potatointegrated@gmail.com</a:t>
            </a:r>
            <a:endParaRPr lang="en-US" sz="25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4A22F9A-C585-48E2-9F06-93F0B4FEB636}"/>
              </a:ext>
            </a:extLst>
          </p:cNvPr>
          <p:cNvSpPr txBox="1"/>
          <p:nvPr/>
        </p:nvSpPr>
        <p:spPr>
          <a:xfrm>
            <a:off x="3503087" y="2880852"/>
            <a:ext cx="7560275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500" dirty="0"/>
              <a:t>1427.Cadde İşçi Blokları Mah. 10. Yıldız Blok No: 35/23 A </a:t>
            </a:r>
          </a:p>
          <a:p>
            <a:r>
              <a:rPr lang="tr-TR" sz="2500" dirty="0"/>
              <a:t>Çankaya/Ankara</a:t>
            </a:r>
            <a:endParaRPr lang="en-US" sz="25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615FCAD-118E-4894-8215-C8B0FDDFE55E}"/>
              </a:ext>
            </a:extLst>
          </p:cNvPr>
          <p:cNvSpPr txBox="1"/>
          <p:nvPr/>
        </p:nvSpPr>
        <p:spPr>
          <a:xfrm>
            <a:off x="3503088" y="5018092"/>
            <a:ext cx="306532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500" dirty="0"/>
              <a:t>facebook.com/PITECH</a:t>
            </a:r>
            <a:endParaRPr lang="en-US" sz="2500" dirty="0"/>
          </a:p>
        </p:txBody>
      </p:sp>
      <p:sp>
        <p:nvSpPr>
          <p:cNvPr id="18" name="Rounded Rectangle 8">
            <a:extLst>
              <a:ext uri="{FF2B5EF4-FFF2-40B4-BE49-F238E27FC236}">
                <a16:creationId xmlns:a16="http://schemas.microsoft.com/office/drawing/2014/main" id="{B379F345-55F0-4B6B-8D67-3F59A9034A94}"/>
              </a:ext>
            </a:extLst>
          </p:cNvPr>
          <p:cNvSpPr/>
          <p:nvPr/>
        </p:nvSpPr>
        <p:spPr>
          <a:xfrm>
            <a:off x="2783088" y="3938804"/>
            <a:ext cx="720000" cy="720000"/>
          </a:xfrm>
          <a:custGeom>
            <a:avLst/>
            <a:gdLst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688485 w 3888432"/>
              <a:gd name="connsiteY5" fmla="*/ 147563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2688485 w 3888432"/>
              <a:gd name="connsiteY17" fmla="*/ 1475633 h 3960440"/>
              <a:gd name="connsiteX18" fmla="*/ 878058 w 3888432"/>
              <a:gd name="connsiteY18" fmla="*/ 648072 h 3960440"/>
              <a:gd name="connsiteX19" fmla="*/ 554477 w 3888432"/>
              <a:gd name="connsiteY19" fmla="*/ 971653 h 3960440"/>
              <a:gd name="connsiteX20" fmla="*/ 878058 w 3888432"/>
              <a:gd name="connsiteY20" fmla="*/ 1295234 h 3960440"/>
              <a:gd name="connsiteX21" fmla="*/ 1201639 w 3888432"/>
              <a:gd name="connsiteY21" fmla="*/ 971653 h 3960440"/>
              <a:gd name="connsiteX22" fmla="*/ 878058 w 3888432"/>
              <a:gd name="connsiteY22" fmla="*/ 648072 h 3960440"/>
              <a:gd name="connsiteX23" fmla="*/ 333511 w 3888432"/>
              <a:gd name="connsiteY23" fmla="*/ 0 h 3960440"/>
              <a:gd name="connsiteX24" fmla="*/ 3554921 w 3888432"/>
              <a:gd name="connsiteY24" fmla="*/ 0 h 3960440"/>
              <a:gd name="connsiteX25" fmla="*/ 3888432 w 3888432"/>
              <a:gd name="connsiteY25" fmla="*/ 333511 h 3960440"/>
              <a:gd name="connsiteX26" fmla="*/ 3888432 w 3888432"/>
              <a:gd name="connsiteY26" fmla="*/ 3626929 h 3960440"/>
              <a:gd name="connsiteX27" fmla="*/ 3554921 w 3888432"/>
              <a:gd name="connsiteY27" fmla="*/ 3960440 h 3960440"/>
              <a:gd name="connsiteX28" fmla="*/ 333511 w 3888432"/>
              <a:gd name="connsiteY28" fmla="*/ 3960440 h 3960440"/>
              <a:gd name="connsiteX29" fmla="*/ 0 w 3888432"/>
              <a:gd name="connsiteY29" fmla="*/ 3626929 h 3960440"/>
              <a:gd name="connsiteX30" fmla="*/ 0 w 3888432"/>
              <a:gd name="connsiteY30" fmla="*/ 333511 h 3960440"/>
              <a:gd name="connsiteX31" fmla="*/ 333511 w 3888432"/>
              <a:gd name="connsiteY31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888432" h="3960440">
                <a:moveTo>
                  <a:pt x="554477" y="1512168"/>
                </a:moveTo>
                <a:lnTo>
                  <a:pt x="554477" y="3312368"/>
                </a:lnTo>
                <a:lnTo>
                  <a:pt x="1201638" y="3312368"/>
                </a:lnTo>
                <a:lnTo>
                  <a:pt x="1201638" y="1512168"/>
                </a:lnTo>
                <a:lnTo>
                  <a:pt x="554477" y="1512168"/>
                </a:lnTo>
                <a:close/>
                <a:moveTo>
                  <a:pt x="2840340" y="1479943"/>
                </a:moveTo>
                <a:cubicBezTo>
                  <a:pt x="2293254" y="1484797"/>
                  <a:pt x="2254084" y="1780470"/>
                  <a:pt x="2136833" y="1785510"/>
                </a:cubicBezTo>
                <a:lnTo>
                  <a:pt x="2136833" y="1510185"/>
                </a:lnTo>
                <a:lnTo>
                  <a:pt x="1489672" y="1510185"/>
                </a:lnTo>
                <a:lnTo>
                  <a:pt x="1489672" y="3310385"/>
                </a:lnTo>
                <a:lnTo>
                  <a:pt x="2136833" y="3310385"/>
                </a:lnTo>
                <a:cubicBezTo>
                  <a:pt x="2140283" y="2925445"/>
                  <a:pt x="2133383" y="2560917"/>
                  <a:pt x="2147184" y="2155564"/>
                </a:cubicBezTo>
                <a:cubicBezTo>
                  <a:pt x="2187272" y="1842063"/>
                  <a:pt x="2668986" y="1938990"/>
                  <a:pt x="2673919" y="2138897"/>
                </a:cubicBezTo>
                <a:lnTo>
                  <a:pt x="2679688" y="3312366"/>
                </a:lnTo>
                <a:lnTo>
                  <a:pt x="3326849" y="3312366"/>
                </a:lnTo>
                <a:cubicBezTo>
                  <a:pt x="3329155" y="2917782"/>
                  <a:pt x="3331462" y="2523197"/>
                  <a:pt x="3333768" y="2128613"/>
                </a:cubicBezTo>
                <a:cubicBezTo>
                  <a:pt x="3339026" y="1942962"/>
                  <a:pt x="3184753" y="1475890"/>
                  <a:pt x="2840340" y="1479943"/>
                </a:cubicBezTo>
                <a:close/>
                <a:moveTo>
                  <a:pt x="878058" y="648072"/>
                </a:moveTo>
                <a:cubicBezTo>
                  <a:pt x="699349" y="648072"/>
                  <a:pt x="554477" y="792944"/>
                  <a:pt x="554477" y="971653"/>
                </a:cubicBezTo>
                <a:cubicBezTo>
                  <a:pt x="554477" y="1150362"/>
                  <a:pt x="699349" y="1295234"/>
                  <a:pt x="878058" y="1295234"/>
                </a:cubicBezTo>
                <a:cubicBezTo>
                  <a:pt x="1056767" y="1295234"/>
                  <a:pt x="1201639" y="1150362"/>
                  <a:pt x="1201639" y="971653"/>
                </a:cubicBezTo>
                <a:cubicBezTo>
                  <a:pt x="1201639" y="792944"/>
                  <a:pt x="1056767" y="648072"/>
                  <a:pt x="878058" y="648072"/>
                </a:cubicBezTo>
                <a:close/>
                <a:moveTo>
                  <a:pt x="333511" y="0"/>
                </a:moveTo>
                <a:lnTo>
                  <a:pt x="3554921" y="0"/>
                </a:lnTo>
                <a:cubicBezTo>
                  <a:pt x="3739114" y="0"/>
                  <a:pt x="3888432" y="149318"/>
                  <a:pt x="3888432" y="333511"/>
                </a:cubicBezTo>
                <a:lnTo>
                  <a:pt x="3888432" y="3626929"/>
                </a:lnTo>
                <a:cubicBezTo>
                  <a:pt x="3888432" y="3811122"/>
                  <a:pt x="3739114" y="3960440"/>
                  <a:pt x="3554921" y="3960440"/>
                </a:cubicBezTo>
                <a:lnTo>
                  <a:pt x="333511" y="3960440"/>
                </a:lnTo>
                <a:cubicBezTo>
                  <a:pt x="149318" y="3960440"/>
                  <a:pt x="0" y="3811122"/>
                  <a:pt x="0" y="3626929"/>
                </a:cubicBezTo>
                <a:lnTo>
                  <a:pt x="0" y="333511"/>
                </a:lnTo>
                <a:cubicBezTo>
                  <a:pt x="0" y="149318"/>
                  <a:pt x="149318" y="0"/>
                  <a:pt x="333511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9ECF789-CDBD-4023-AEB5-85CBA1D9FDFA}"/>
              </a:ext>
            </a:extLst>
          </p:cNvPr>
          <p:cNvSpPr txBox="1"/>
          <p:nvPr/>
        </p:nvSpPr>
        <p:spPr>
          <a:xfrm>
            <a:off x="3503088" y="4067622"/>
            <a:ext cx="417537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500" dirty="0"/>
              <a:t>linkedin.com/potatointegrated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11096302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tr-TR" sz="4000" dirty="0">
                <a:latin typeface="+mn-lt"/>
              </a:rPr>
              <a:t>COMPANY PROFILE</a:t>
            </a:r>
            <a:br>
              <a:rPr lang="tr-TR" dirty="0">
                <a:latin typeface="+mn-lt"/>
              </a:rPr>
            </a:br>
            <a:r>
              <a:rPr lang="tr-TR" sz="3400" dirty="0">
                <a:latin typeface="+mn-lt"/>
              </a:rPr>
              <a:t>Shareholders</a:t>
            </a:r>
            <a:endParaRPr lang="en-US" sz="3400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FATOOOO GELCEK</a:t>
            </a:r>
          </a:p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2073CD3-2873-447C-96EF-46CCD376EC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906484"/>
              </p:ext>
            </p:extLst>
          </p:nvPr>
        </p:nvGraphicFramePr>
        <p:xfrm>
          <a:off x="1453202" y="4792220"/>
          <a:ext cx="9285595" cy="1146287"/>
        </p:xfrm>
        <a:graphic>
          <a:graphicData uri="http://schemas.openxmlformats.org/drawingml/2006/table">
            <a:tbl>
              <a:tblPr firstRow="1" firstCol="1" bandRow="1">
                <a:effectLst>
                  <a:reflection blurRad="6350" stA="50000" endA="300" endPos="55000" dir="5400000" sy="-100000" algn="bl" rotWithShape="0"/>
                </a:effectLst>
                <a:tableStyleId>{5C22544A-7EE6-4342-B048-85BDC9FD1C3A}</a:tableStyleId>
              </a:tblPr>
              <a:tblGrid>
                <a:gridCol w="1857119">
                  <a:extLst>
                    <a:ext uri="{9D8B030D-6E8A-4147-A177-3AD203B41FA5}">
                      <a16:colId xmlns:a16="http://schemas.microsoft.com/office/drawing/2014/main" val="1942019218"/>
                    </a:ext>
                  </a:extLst>
                </a:gridCol>
                <a:gridCol w="1857119">
                  <a:extLst>
                    <a:ext uri="{9D8B030D-6E8A-4147-A177-3AD203B41FA5}">
                      <a16:colId xmlns:a16="http://schemas.microsoft.com/office/drawing/2014/main" val="1523637432"/>
                    </a:ext>
                  </a:extLst>
                </a:gridCol>
                <a:gridCol w="1857119">
                  <a:extLst>
                    <a:ext uri="{9D8B030D-6E8A-4147-A177-3AD203B41FA5}">
                      <a16:colId xmlns:a16="http://schemas.microsoft.com/office/drawing/2014/main" val="1969450737"/>
                    </a:ext>
                  </a:extLst>
                </a:gridCol>
                <a:gridCol w="1857119">
                  <a:extLst>
                    <a:ext uri="{9D8B030D-6E8A-4147-A177-3AD203B41FA5}">
                      <a16:colId xmlns:a16="http://schemas.microsoft.com/office/drawing/2014/main" val="1465242996"/>
                    </a:ext>
                  </a:extLst>
                </a:gridCol>
                <a:gridCol w="1857119">
                  <a:extLst>
                    <a:ext uri="{9D8B030D-6E8A-4147-A177-3AD203B41FA5}">
                      <a16:colId xmlns:a16="http://schemas.microsoft.com/office/drawing/2014/main" val="2573167409"/>
                    </a:ext>
                  </a:extLst>
                </a:gridCol>
              </a:tblGrid>
              <a:tr h="114628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1767840" algn="l"/>
                        </a:tabLs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C</a:t>
                      </a:r>
                      <a:r>
                        <a:rPr lang="tr-TR" sz="1400" dirty="0">
                          <a:solidFill>
                            <a:schemeClr val="tx1"/>
                          </a:solidFill>
                          <a:effectLst/>
                        </a:rPr>
                        <a:t>EO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1767840" algn="l"/>
                        </a:tabLs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Fatma Nur </a:t>
                      </a:r>
                      <a:b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</a:b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ARABACI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1767840" algn="l"/>
                        </a:tabLs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2030047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1767840" algn="l"/>
                        </a:tabLs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CMO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1767840" algn="l"/>
                        </a:tabLst>
                      </a:pPr>
                      <a:r>
                        <a:rPr lang="en-US" sz="1400" dirty="0" err="1">
                          <a:solidFill>
                            <a:schemeClr val="tx1"/>
                          </a:solidFill>
                          <a:effectLst/>
                        </a:rPr>
                        <a:t>Berkay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b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</a:b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GÖKSU 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1767840" algn="l"/>
                        </a:tabLs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2030757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1767840" algn="l"/>
                        </a:tabLs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CTO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1767840" algn="l"/>
                        </a:tabLst>
                      </a:pPr>
                      <a:r>
                        <a:rPr lang="en-US" sz="1400" dirty="0" err="1">
                          <a:solidFill>
                            <a:schemeClr val="tx1"/>
                          </a:solidFill>
                          <a:effectLst/>
                        </a:rPr>
                        <a:t>Furkan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400" dirty="0" err="1">
                          <a:solidFill>
                            <a:schemeClr val="tx1"/>
                          </a:solidFill>
                          <a:effectLst/>
                        </a:rPr>
                        <a:t>Bahadır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b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</a:b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ELİK 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1767840" algn="l"/>
                        </a:tabLs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2030518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1767840" algn="l"/>
                        </a:tabLs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CF</a:t>
                      </a:r>
                      <a:r>
                        <a:rPr lang="tr-TR" sz="1400" dirty="0">
                          <a:solidFill>
                            <a:schemeClr val="tx1"/>
                          </a:solidFill>
                          <a:effectLst/>
                        </a:rPr>
                        <a:t>O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1767840" algn="l"/>
                        </a:tabLst>
                      </a:pPr>
                      <a:r>
                        <a:rPr lang="en-US" sz="1400" dirty="0" err="1">
                          <a:solidFill>
                            <a:schemeClr val="tx1"/>
                          </a:solidFill>
                          <a:effectLst/>
                        </a:rPr>
                        <a:t>Aycan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b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</a:b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BEYENİR 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1767840" algn="l"/>
                        </a:tabLs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2030328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1767840" algn="l"/>
                        </a:tabLst>
                      </a:pPr>
                      <a:r>
                        <a:rPr lang="tr-TR" sz="1400" dirty="0">
                          <a:solidFill>
                            <a:schemeClr val="tx1"/>
                          </a:solidFill>
                          <a:effectLst/>
                        </a:rPr>
                        <a:t>COO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1767840" algn="l"/>
                        </a:tabLst>
                      </a:pPr>
                      <a:r>
                        <a:rPr lang="tr-TR" sz="1400" dirty="0">
                          <a:solidFill>
                            <a:schemeClr val="tx1"/>
                          </a:solidFill>
                          <a:effectLst/>
                        </a:rPr>
                        <a:t>İrem 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1767840" algn="l"/>
                        </a:tabLst>
                      </a:pPr>
                      <a:r>
                        <a:rPr lang="tr-TR" sz="1400" dirty="0">
                          <a:solidFill>
                            <a:schemeClr val="tx1"/>
                          </a:solidFill>
                          <a:effectLst/>
                        </a:rPr>
                        <a:t>COŞKUN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1767840" algn="l"/>
                        </a:tabLst>
                      </a:pPr>
                      <a:r>
                        <a:rPr lang="tr-TR" sz="1400" dirty="0">
                          <a:solidFill>
                            <a:schemeClr val="tx1"/>
                          </a:solidFill>
                          <a:effectLst/>
                        </a:rPr>
                        <a:t>2030419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62824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400307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Mission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To provide creative and reliable solutions that fulfill the needs of industry in the field of Industrial robot applications.</a:t>
            </a:r>
            <a:endParaRPr lang="tr-TR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Vision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To become the most compelling technology company by driving the </a:t>
            </a:r>
            <a:r>
              <a:rPr lang="tr-TR" dirty="0"/>
              <a:t>i</a:t>
            </a:r>
            <a:r>
              <a:rPr lang="en-US" dirty="0" err="1"/>
              <a:t>ndustry’s</a:t>
            </a:r>
            <a:r>
              <a:rPr lang="en-US" dirty="0"/>
              <a:t> transition to smart manufacturing.</a:t>
            </a:r>
          </a:p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AA64DDF9-A72F-4BD2-BF4B-774B974FEC7B}"/>
              </a:ext>
            </a:extLst>
          </p:cNvPr>
          <p:cNvSpPr txBox="1">
            <a:spLocks/>
          </p:cNvSpPr>
          <p:nvPr/>
        </p:nvSpPr>
        <p:spPr>
          <a:xfrm>
            <a:off x="838800" y="36360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tr-TR" sz="4000" dirty="0">
                <a:latin typeface="+mn-lt"/>
              </a:rPr>
              <a:t>COMPANY PROFILE</a:t>
            </a:r>
            <a:br>
              <a:rPr lang="tr-TR" dirty="0">
                <a:latin typeface="+mn-lt"/>
              </a:rPr>
            </a:br>
            <a:r>
              <a:rPr lang="tr-TR" sz="3400" dirty="0">
                <a:latin typeface="+mn-lt"/>
              </a:rPr>
              <a:t>Mission &amp; Vision</a:t>
            </a:r>
            <a:endParaRPr lang="en-US" sz="3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331290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tr-TR" sz="4000" dirty="0">
                <a:latin typeface="+mn-lt"/>
              </a:rPr>
              <a:t>PROBLEM STATEMENT</a:t>
            </a:r>
            <a:endParaRPr lang="en-US" sz="4000" dirty="0">
              <a:latin typeface="+mn-lt"/>
            </a:endParaRPr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Resim 3">
            <a:extLst>
              <a:ext uri="{FF2B5EF4-FFF2-40B4-BE49-F238E27FC236}">
                <a16:creationId xmlns:a16="http://schemas.microsoft.com/office/drawing/2014/main" id="{0BD01EB5-842A-45A2-B206-5A35E154B60A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27" b="2081"/>
          <a:stretch>
            <a:fillRect/>
          </a:stretch>
        </p:blipFill>
        <p:spPr bwMode="auto">
          <a:xfrm>
            <a:off x="126153" y="1367385"/>
            <a:ext cx="4515729" cy="4492562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B70960E-DE0F-4C80-91CB-127A2FAC5DC4}"/>
              </a:ext>
            </a:extLst>
          </p:cNvPr>
          <p:cNvSpPr txBox="1"/>
          <p:nvPr/>
        </p:nvSpPr>
        <p:spPr>
          <a:xfrm>
            <a:off x="5271295" y="2788402"/>
            <a:ext cx="6443110" cy="1692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600" dirty="0"/>
              <a:t>Try to score in the opponents’ goal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600" dirty="0"/>
              <a:t>Try to defend our own goal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600" dirty="0"/>
              <a:t>Control via tele-operator (non-autonomous)</a:t>
            </a:r>
          </a:p>
          <a:p>
            <a:endParaRPr lang="en-US" sz="2600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2028AA0-B33B-4047-9A1B-D11B0C0B1359}"/>
              </a:ext>
            </a:extLst>
          </p:cNvPr>
          <p:cNvCxnSpPr>
            <a:cxnSpLocks/>
          </p:cNvCxnSpPr>
          <p:nvPr/>
        </p:nvCxnSpPr>
        <p:spPr>
          <a:xfrm>
            <a:off x="4511934" y="2514551"/>
            <a:ext cx="0" cy="2143873"/>
          </a:xfrm>
          <a:prstGeom prst="straightConnector1">
            <a:avLst/>
          </a:prstGeom>
          <a:ln w="34925"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85BC547-178F-4FB7-A4F9-BA9EA1F8A051}"/>
              </a:ext>
            </a:extLst>
          </p:cNvPr>
          <p:cNvSpPr txBox="1"/>
          <p:nvPr/>
        </p:nvSpPr>
        <p:spPr>
          <a:xfrm>
            <a:off x="4511934" y="3333248"/>
            <a:ext cx="924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b="1" dirty="0"/>
              <a:t>~75 cm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8035694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979691B-AE05-4728-ADCE-7C6286E119D0}"/>
              </a:ext>
            </a:extLst>
          </p:cNvPr>
          <p:cNvSpPr txBox="1"/>
          <p:nvPr/>
        </p:nvSpPr>
        <p:spPr>
          <a:xfrm>
            <a:off x="3610423" y="5369192"/>
            <a:ext cx="158684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600" dirty="0"/>
              <a:t>Our Robot</a:t>
            </a:r>
            <a:endParaRPr lang="en-US" sz="2600" dirty="0"/>
          </a:p>
        </p:txBody>
      </p:sp>
      <p:pic>
        <p:nvPicPr>
          <p:cNvPr id="2050" name="Picture 2" descr="controller cartoon ile ilgili gÃ¶rsel sonucu">
            <a:extLst>
              <a:ext uri="{FF2B5EF4-FFF2-40B4-BE49-F238E27FC236}">
                <a16:creationId xmlns:a16="http://schemas.microsoft.com/office/drawing/2014/main" id="{4FBE1D6B-0721-45DC-B91B-C99075D3C7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556"/>
          <a:stretch/>
        </p:blipFill>
        <p:spPr bwMode="auto">
          <a:xfrm>
            <a:off x="9076945" y="2296938"/>
            <a:ext cx="2476500" cy="2412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4E043AFF-A20D-4AA9-9481-827003ACEF20}"/>
              </a:ext>
            </a:extLst>
          </p:cNvPr>
          <p:cNvSpPr txBox="1"/>
          <p:nvPr/>
        </p:nvSpPr>
        <p:spPr>
          <a:xfrm>
            <a:off x="1322470" y="5614890"/>
            <a:ext cx="168244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600" b="1" dirty="0"/>
              <a:t>Robot Side</a:t>
            </a:r>
            <a:endParaRPr lang="en-US" sz="2600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1F583E1-9537-469C-8C68-1053E1F5C9A5}"/>
              </a:ext>
            </a:extLst>
          </p:cNvPr>
          <p:cNvSpPr txBox="1"/>
          <p:nvPr/>
        </p:nvSpPr>
        <p:spPr>
          <a:xfrm>
            <a:off x="9218805" y="5038794"/>
            <a:ext cx="223901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600" b="1" dirty="0"/>
              <a:t>Controller Side</a:t>
            </a:r>
            <a:endParaRPr lang="en-US" sz="2600" b="1"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C03384A-31B2-4F75-929A-7E18D4949C5B}"/>
              </a:ext>
            </a:extLst>
          </p:cNvPr>
          <p:cNvCxnSpPr>
            <a:cxnSpLocks/>
          </p:cNvCxnSpPr>
          <p:nvPr/>
        </p:nvCxnSpPr>
        <p:spPr>
          <a:xfrm flipH="1">
            <a:off x="4116508" y="4779897"/>
            <a:ext cx="5102297" cy="0"/>
          </a:xfrm>
          <a:prstGeom prst="straightConnector1">
            <a:avLst/>
          </a:prstGeom>
          <a:ln w="34925"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37CF6645-368B-40E9-83E2-8965EBDFFAE3}"/>
              </a:ext>
            </a:extLst>
          </p:cNvPr>
          <p:cNvSpPr txBox="1"/>
          <p:nvPr/>
        </p:nvSpPr>
        <p:spPr>
          <a:xfrm>
            <a:off x="6334949" y="4770959"/>
            <a:ext cx="9752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b="1" dirty="0"/>
              <a:t>&gt;= 30 m</a:t>
            </a:r>
            <a:endParaRPr lang="en-US" b="1" dirty="0"/>
          </a:p>
        </p:txBody>
      </p:sp>
      <p:sp>
        <p:nvSpPr>
          <p:cNvPr id="2055" name="Hexagon 2054">
            <a:extLst>
              <a:ext uri="{FF2B5EF4-FFF2-40B4-BE49-F238E27FC236}">
                <a16:creationId xmlns:a16="http://schemas.microsoft.com/office/drawing/2014/main" id="{207B0171-B236-47E4-8A76-0321A2643AEE}"/>
              </a:ext>
            </a:extLst>
          </p:cNvPr>
          <p:cNvSpPr/>
          <p:nvPr/>
        </p:nvSpPr>
        <p:spPr>
          <a:xfrm rot="16200000">
            <a:off x="329327" y="1961178"/>
            <a:ext cx="3798276" cy="3387769"/>
          </a:xfrm>
          <a:prstGeom prst="hexagon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059" name="Straight Connector 2058">
            <a:extLst>
              <a:ext uri="{FF2B5EF4-FFF2-40B4-BE49-F238E27FC236}">
                <a16:creationId xmlns:a16="http://schemas.microsoft.com/office/drawing/2014/main" id="{84E575D6-FFE3-4344-B16B-A8DA8686918B}"/>
              </a:ext>
            </a:extLst>
          </p:cNvPr>
          <p:cNvCxnSpPr/>
          <p:nvPr/>
        </p:nvCxnSpPr>
        <p:spPr>
          <a:xfrm>
            <a:off x="534580" y="3655062"/>
            <a:ext cx="3387770" cy="10577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1" name="Straight Arrow Connector 2070">
            <a:extLst>
              <a:ext uri="{FF2B5EF4-FFF2-40B4-BE49-F238E27FC236}">
                <a16:creationId xmlns:a16="http://schemas.microsoft.com/office/drawing/2014/main" id="{28B349F0-A796-4A6A-9D44-5A6DBE41AB31}"/>
              </a:ext>
            </a:extLst>
          </p:cNvPr>
          <p:cNvCxnSpPr/>
          <p:nvPr/>
        </p:nvCxnSpPr>
        <p:spPr>
          <a:xfrm>
            <a:off x="1322470" y="2208628"/>
            <a:ext cx="1786490" cy="0"/>
          </a:xfrm>
          <a:prstGeom prst="straightConnector1">
            <a:avLst/>
          </a:prstGeom>
          <a:ln w="28575"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3" name="Straight Arrow Connector 2072">
            <a:extLst>
              <a:ext uri="{FF2B5EF4-FFF2-40B4-BE49-F238E27FC236}">
                <a16:creationId xmlns:a16="http://schemas.microsoft.com/office/drawing/2014/main" id="{BDAFB7A7-7F0E-4947-B5BC-385C43C66AAB}"/>
              </a:ext>
            </a:extLst>
          </p:cNvPr>
          <p:cNvCxnSpPr/>
          <p:nvPr/>
        </p:nvCxnSpPr>
        <p:spPr>
          <a:xfrm>
            <a:off x="1181686" y="5010658"/>
            <a:ext cx="2107002" cy="0"/>
          </a:xfrm>
          <a:prstGeom prst="straightConnector1">
            <a:avLst/>
          </a:prstGeom>
          <a:ln w="28575"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miley Face 7">
            <a:extLst>
              <a:ext uri="{FF2B5EF4-FFF2-40B4-BE49-F238E27FC236}">
                <a16:creationId xmlns:a16="http://schemas.microsoft.com/office/drawing/2014/main" id="{B024B5D7-3FBE-4720-9FFE-9A84872658C6}"/>
              </a:ext>
            </a:extLst>
          </p:cNvPr>
          <p:cNvSpPr/>
          <p:nvPr/>
        </p:nvSpPr>
        <p:spPr>
          <a:xfrm>
            <a:off x="2167902" y="4682226"/>
            <a:ext cx="529073" cy="592663"/>
          </a:xfrm>
          <a:prstGeom prst="smileyFac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1EBA3073-352C-451D-A351-99CA0D6C7DE5}"/>
              </a:ext>
            </a:extLst>
          </p:cNvPr>
          <p:cNvCxnSpPr>
            <a:cxnSpLocks/>
          </p:cNvCxnSpPr>
          <p:nvPr/>
        </p:nvCxnSpPr>
        <p:spPr>
          <a:xfrm>
            <a:off x="2711133" y="4987878"/>
            <a:ext cx="975544" cy="656747"/>
          </a:xfrm>
          <a:prstGeom prst="curvedConnector3">
            <a:avLst/>
          </a:prstGeom>
          <a:ln w="28575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Smiley Face 23">
            <a:extLst>
              <a:ext uri="{FF2B5EF4-FFF2-40B4-BE49-F238E27FC236}">
                <a16:creationId xmlns:a16="http://schemas.microsoft.com/office/drawing/2014/main" id="{76915BCD-2B50-44DD-8B59-C6AD8569B7D1}"/>
              </a:ext>
            </a:extLst>
          </p:cNvPr>
          <p:cNvSpPr/>
          <p:nvPr/>
        </p:nvSpPr>
        <p:spPr>
          <a:xfrm>
            <a:off x="2235187" y="1975422"/>
            <a:ext cx="421913" cy="451986"/>
          </a:xfrm>
          <a:prstGeom prst="smileyFace">
            <a:avLst>
              <a:gd name="adj" fmla="val -4653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D694D90-8EBD-4B31-A9E7-356E0CCCC2D7}"/>
              </a:ext>
            </a:extLst>
          </p:cNvPr>
          <p:cNvSpPr txBox="1"/>
          <p:nvPr/>
        </p:nvSpPr>
        <p:spPr>
          <a:xfrm>
            <a:off x="3323086" y="1440452"/>
            <a:ext cx="264816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600" dirty="0"/>
              <a:t>Opponents’ Robot</a:t>
            </a:r>
            <a:endParaRPr lang="en-US" sz="2600" dirty="0"/>
          </a:p>
        </p:txBody>
      </p:sp>
      <p:cxnSp>
        <p:nvCxnSpPr>
          <p:cNvPr id="27" name="Connector: Curved 26">
            <a:extLst>
              <a:ext uri="{FF2B5EF4-FFF2-40B4-BE49-F238E27FC236}">
                <a16:creationId xmlns:a16="http://schemas.microsoft.com/office/drawing/2014/main" id="{96C03894-75A7-4EED-A5F6-F0A76EB92C22}"/>
              </a:ext>
            </a:extLst>
          </p:cNvPr>
          <p:cNvCxnSpPr>
            <a:cxnSpLocks/>
          </p:cNvCxnSpPr>
          <p:nvPr/>
        </p:nvCxnSpPr>
        <p:spPr>
          <a:xfrm flipV="1">
            <a:off x="2670527" y="1703693"/>
            <a:ext cx="698474" cy="488318"/>
          </a:xfrm>
          <a:prstGeom prst="curvedConnector3">
            <a:avLst/>
          </a:prstGeom>
          <a:ln w="28575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03514F17-0AFA-4C11-9319-14C89DA3E91C}"/>
              </a:ext>
            </a:extLst>
          </p:cNvPr>
          <p:cNvSpPr txBox="1"/>
          <p:nvPr/>
        </p:nvSpPr>
        <p:spPr>
          <a:xfrm>
            <a:off x="1450922" y="3243756"/>
            <a:ext cx="1529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b="1" dirty="0">
                <a:solidFill>
                  <a:srgbClr val="C00000"/>
                </a:solidFill>
              </a:rPr>
              <a:t>Half Field Line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23436991-944A-4DAD-85E0-C52A03294B99}"/>
              </a:ext>
            </a:extLst>
          </p:cNvPr>
          <p:cNvSpPr/>
          <p:nvPr/>
        </p:nvSpPr>
        <p:spPr>
          <a:xfrm>
            <a:off x="198041" y="1088651"/>
            <a:ext cx="1124429" cy="606584"/>
          </a:xfrm>
          <a:prstGeom prst="wedgeRoundRectCallout">
            <a:avLst>
              <a:gd name="adj1" fmla="val 72333"/>
              <a:gd name="adj2" fmla="val 127891"/>
              <a:gd name="adj3" fmla="val 16667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400" b="1" dirty="0">
                <a:solidFill>
                  <a:srgbClr val="C00000"/>
                </a:solidFill>
              </a:rPr>
              <a:t>Oppenents’ Goal</a:t>
            </a:r>
            <a:endParaRPr lang="en-US" sz="1400" b="1" dirty="0">
              <a:solidFill>
                <a:srgbClr val="C00000"/>
              </a:solidFill>
            </a:endParaRPr>
          </a:p>
        </p:txBody>
      </p:sp>
      <p:sp>
        <p:nvSpPr>
          <p:cNvPr id="29" name="Speech Bubble: Rectangle with Corners Rounded 28">
            <a:extLst>
              <a:ext uri="{FF2B5EF4-FFF2-40B4-BE49-F238E27FC236}">
                <a16:creationId xmlns:a16="http://schemas.microsoft.com/office/drawing/2014/main" id="{22B63DCD-1AA2-4D7B-8278-4D79D87F7A33}"/>
              </a:ext>
            </a:extLst>
          </p:cNvPr>
          <p:cNvSpPr/>
          <p:nvPr/>
        </p:nvSpPr>
        <p:spPr>
          <a:xfrm>
            <a:off x="198041" y="3981111"/>
            <a:ext cx="1124429" cy="553830"/>
          </a:xfrm>
          <a:prstGeom prst="wedgeRoundRectCallout">
            <a:avLst>
              <a:gd name="adj1" fmla="val 72333"/>
              <a:gd name="adj2" fmla="val 127891"/>
              <a:gd name="adj3" fmla="val 16667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400" b="1" dirty="0">
                <a:solidFill>
                  <a:srgbClr val="C00000"/>
                </a:solidFill>
              </a:rPr>
              <a:t>Our Goal</a:t>
            </a:r>
            <a:endParaRPr lang="en-US" sz="1400" b="1" dirty="0">
              <a:solidFill>
                <a:srgbClr val="C00000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7996880-A477-4551-8663-3C29D8AA89AC}"/>
              </a:ext>
            </a:extLst>
          </p:cNvPr>
          <p:cNvSpPr/>
          <p:nvPr/>
        </p:nvSpPr>
        <p:spPr>
          <a:xfrm>
            <a:off x="2976638" y="2494884"/>
            <a:ext cx="308180" cy="270653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Connector: Curved 31">
            <a:extLst>
              <a:ext uri="{FF2B5EF4-FFF2-40B4-BE49-F238E27FC236}">
                <a16:creationId xmlns:a16="http://schemas.microsoft.com/office/drawing/2014/main" id="{3DC7973C-55FD-48C2-9DA8-0372C3B986D8}"/>
              </a:ext>
            </a:extLst>
          </p:cNvPr>
          <p:cNvCxnSpPr>
            <a:cxnSpLocks/>
          </p:cNvCxnSpPr>
          <p:nvPr/>
        </p:nvCxnSpPr>
        <p:spPr>
          <a:xfrm flipV="1">
            <a:off x="3274090" y="2168464"/>
            <a:ext cx="698474" cy="488318"/>
          </a:xfrm>
          <a:prstGeom prst="curvedConnector3">
            <a:avLst/>
          </a:prstGeom>
          <a:ln w="28575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02E7A000-93B8-4893-B744-EF32E7E1E159}"/>
              </a:ext>
            </a:extLst>
          </p:cNvPr>
          <p:cNvSpPr txBox="1"/>
          <p:nvPr/>
        </p:nvSpPr>
        <p:spPr>
          <a:xfrm>
            <a:off x="3935777" y="1896350"/>
            <a:ext cx="125066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600" dirty="0"/>
              <a:t>The ball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16457637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tr-TR" sz="4000" dirty="0">
                <a:latin typeface="+mn-lt"/>
              </a:rPr>
              <a:t>PROBLEM STATEMENT</a:t>
            </a:r>
            <a:br>
              <a:rPr lang="tr-TR" sz="4000" dirty="0">
                <a:latin typeface="+mn-lt"/>
              </a:rPr>
            </a:br>
            <a:r>
              <a:rPr lang="tr-TR" sz="3400" dirty="0">
                <a:latin typeface="+mn-lt"/>
              </a:rPr>
              <a:t>Requirements &amp; Constraints</a:t>
            </a:r>
            <a:endParaRPr lang="en-US" sz="3400" dirty="0">
              <a:latin typeface="+mn-lt"/>
            </a:endParaRPr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Hexagon 10">
            <a:extLst>
              <a:ext uri="{FF2B5EF4-FFF2-40B4-BE49-F238E27FC236}">
                <a16:creationId xmlns:a16="http://schemas.microsoft.com/office/drawing/2014/main" id="{7A19408B-652E-4530-BCE4-2AC660DC50E4}"/>
              </a:ext>
            </a:extLst>
          </p:cNvPr>
          <p:cNvSpPr/>
          <p:nvPr/>
        </p:nvSpPr>
        <p:spPr>
          <a:xfrm rot="16200000">
            <a:off x="329327" y="1961178"/>
            <a:ext cx="3798276" cy="3387769"/>
          </a:xfrm>
          <a:prstGeom prst="hexagon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B37785B-2729-4EB7-B861-9DC859B6AEB1}"/>
              </a:ext>
            </a:extLst>
          </p:cNvPr>
          <p:cNvCxnSpPr/>
          <p:nvPr/>
        </p:nvCxnSpPr>
        <p:spPr>
          <a:xfrm>
            <a:off x="534580" y="3655062"/>
            <a:ext cx="3387770" cy="10577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2BF2CA0-12AE-47AD-96DC-23CE96776145}"/>
              </a:ext>
            </a:extLst>
          </p:cNvPr>
          <p:cNvCxnSpPr/>
          <p:nvPr/>
        </p:nvCxnSpPr>
        <p:spPr>
          <a:xfrm>
            <a:off x="1322470" y="2208628"/>
            <a:ext cx="1786490" cy="0"/>
          </a:xfrm>
          <a:prstGeom prst="straightConnector1">
            <a:avLst/>
          </a:prstGeom>
          <a:ln w="28575"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A0980D3-7B1E-42AD-BDE6-B3386AC07BB2}"/>
              </a:ext>
            </a:extLst>
          </p:cNvPr>
          <p:cNvCxnSpPr/>
          <p:nvPr/>
        </p:nvCxnSpPr>
        <p:spPr>
          <a:xfrm>
            <a:off x="1181686" y="5010658"/>
            <a:ext cx="2107002" cy="0"/>
          </a:xfrm>
          <a:prstGeom prst="straightConnector1">
            <a:avLst/>
          </a:prstGeom>
          <a:ln w="28575"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Smiley Face 14">
            <a:extLst>
              <a:ext uri="{FF2B5EF4-FFF2-40B4-BE49-F238E27FC236}">
                <a16:creationId xmlns:a16="http://schemas.microsoft.com/office/drawing/2014/main" id="{5371C5D4-01A7-4E57-874E-42795F393806}"/>
              </a:ext>
            </a:extLst>
          </p:cNvPr>
          <p:cNvSpPr/>
          <p:nvPr/>
        </p:nvSpPr>
        <p:spPr>
          <a:xfrm>
            <a:off x="2167902" y="4682226"/>
            <a:ext cx="529073" cy="592663"/>
          </a:xfrm>
          <a:prstGeom prst="smileyFac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Smiley Face 15">
            <a:extLst>
              <a:ext uri="{FF2B5EF4-FFF2-40B4-BE49-F238E27FC236}">
                <a16:creationId xmlns:a16="http://schemas.microsoft.com/office/drawing/2014/main" id="{F01CAD5F-CC69-4082-8698-A475087C09FD}"/>
              </a:ext>
            </a:extLst>
          </p:cNvPr>
          <p:cNvSpPr/>
          <p:nvPr/>
        </p:nvSpPr>
        <p:spPr>
          <a:xfrm>
            <a:off x="2235187" y="1975422"/>
            <a:ext cx="421913" cy="451986"/>
          </a:xfrm>
          <a:prstGeom prst="smileyFace">
            <a:avLst>
              <a:gd name="adj" fmla="val -4653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8AF7C7D-53C4-409D-8687-1509DE7593C0}"/>
              </a:ext>
            </a:extLst>
          </p:cNvPr>
          <p:cNvSpPr txBox="1"/>
          <p:nvPr/>
        </p:nvSpPr>
        <p:spPr>
          <a:xfrm>
            <a:off x="1450922" y="3243756"/>
            <a:ext cx="1529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b="1" dirty="0">
                <a:solidFill>
                  <a:srgbClr val="C00000"/>
                </a:solidFill>
              </a:rPr>
              <a:t>Half Field Line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18" name="Speech Bubble: Rectangle with Corners Rounded 17">
            <a:extLst>
              <a:ext uri="{FF2B5EF4-FFF2-40B4-BE49-F238E27FC236}">
                <a16:creationId xmlns:a16="http://schemas.microsoft.com/office/drawing/2014/main" id="{BA7D34AB-F07D-4643-91C9-DFE0A2A5E603}"/>
              </a:ext>
            </a:extLst>
          </p:cNvPr>
          <p:cNvSpPr/>
          <p:nvPr/>
        </p:nvSpPr>
        <p:spPr>
          <a:xfrm>
            <a:off x="198041" y="1088651"/>
            <a:ext cx="1124429" cy="606584"/>
          </a:xfrm>
          <a:prstGeom prst="wedgeRoundRectCallout">
            <a:avLst>
              <a:gd name="adj1" fmla="val 72333"/>
              <a:gd name="adj2" fmla="val 127891"/>
              <a:gd name="adj3" fmla="val 16667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400" b="1" dirty="0">
                <a:solidFill>
                  <a:srgbClr val="C00000"/>
                </a:solidFill>
              </a:rPr>
              <a:t>Oppenents’ Goal</a:t>
            </a:r>
            <a:endParaRPr lang="en-US" sz="1400" b="1" dirty="0">
              <a:solidFill>
                <a:srgbClr val="C00000"/>
              </a:solidFill>
            </a:endParaRPr>
          </a:p>
        </p:txBody>
      </p:sp>
      <p:sp>
        <p:nvSpPr>
          <p:cNvPr id="19" name="Speech Bubble: Rectangle with Corners Rounded 18">
            <a:extLst>
              <a:ext uri="{FF2B5EF4-FFF2-40B4-BE49-F238E27FC236}">
                <a16:creationId xmlns:a16="http://schemas.microsoft.com/office/drawing/2014/main" id="{D5331293-483D-40C5-9BA7-FEE2FE87D603}"/>
              </a:ext>
            </a:extLst>
          </p:cNvPr>
          <p:cNvSpPr/>
          <p:nvPr/>
        </p:nvSpPr>
        <p:spPr>
          <a:xfrm>
            <a:off x="198041" y="3981111"/>
            <a:ext cx="1124429" cy="553830"/>
          </a:xfrm>
          <a:prstGeom prst="wedgeRoundRectCallout">
            <a:avLst>
              <a:gd name="adj1" fmla="val 72333"/>
              <a:gd name="adj2" fmla="val 127891"/>
              <a:gd name="adj3" fmla="val 16667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400" b="1" dirty="0">
                <a:solidFill>
                  <a:srgbClr val="C00000"/>
                </a:solidFill>
              </a:rPr>
              <a:t>Our Goal</a:t>
            </a:r>
            <a:endParaRPr lang="en-US" sz="1400" b="1" dirty="0">
              <a:solidFill>
                <a:srgbClr val="C0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B64191-960D-4681-8174-1D2D2105C600}"/>
              </a:ext>
            </a:extLst>
          </p:cNvPr>
          <p:cNvSpPr txBox="1"/>
          <p:nvPr/>
        </p:nvSpPr>
        <p:spPr>
          <a:xfrm>
            <a:off x="3966724" y="2311423"/>
            <a:ext cx="7691273" cy="29546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500" dirty="0"/>
              <a:t>Goal line should be two times of our robots’ diameter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500" dirty="0"/>
              <a:t>20 sec restriction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500" dirty="0"/>
              <a:t>Robot should stay in its’ half field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dirty="0"/>
              <a:t>Carrying, grasping and scooping the ball is not allowed. </a:t>
            </a:r>
            <a:endParaRPr lang="tr-TR" sz="2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500" dirty="0"/>
              <a:t>Within $200 budget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sz="25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28548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tr-TR" sz="4000" dirty="0">
                <a:latin typeface="+mn-lt"/>
              </a:rPr>
              <a:t>OBJECTIVES</a:t>
            </a:r>
            <a:br>
              <a:rPr lang="tr-TR" dirty="0"/>
            </a:br>
            <a:r>
              <a:rPr lang="tr-TR" sz="3400" dirty="0">
                <a:latin typeface="+mn-lt"/>
              </a:rPr>
              <a:t>Performance Related Objectives</a:t>
            </a:r>
            <a:endParaRPr lang="en-US" sz="3400" dirty="0">
              <a:latin typeface="+mn-lt"/>
            </a:endParaRPr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Freeform 53">
            <a:extLst>
              <a:ext uri="{FF2B5EF4-FFF2-40B4-BE49-F238E27FC236}">
                <a16:creationId xmlns:a16="http://schemas.microsoft.com/office/drawing/2014/main" id="{61EB58F7-84BC-45EF-8204-520480D9B0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08433" y="2442420"/>
            <a:ext cx="2494542" cy="3360227"/>
          </a:xfrm>
          <a:custGeom>
            <a:avLst/>
            <a:gdLst>
              <a:gd name="T0" fmla="*/ 965 w 1930"/>
              <a:gd name="T1" fmla="*/ 0 h 2601"/>
              <a:gd name="T2" fmla="*/ 0 w 1930"/>
              <a:gd name="T3" fmla="*/ 0 h 2601"/>
              <a:gd name="T4" fmla="*/ 0 w 1930"/>
              <a:gd name="T5" fmla="*/ 2106 h 2601"/>
              <a:gd name="T6" fmla="*/ 965 w 1930"/>
              <a:gd name="T7" fmla="*/ 2600 h 2601"/>
              <a:gd name="T8" fmla="*/ 1929 w 1930"/>
              <a:gd name="T9" fmla="*/ 2106 h 2601"/>
              <a:gd name="T10" fmla="*/ 1929 w 1930"/>
              <a:gd name="T11" fmla="*/ 0 h 2601"/>
              <a:gd name="T12" fmla="*/ 965 w 1930"/>
              <a:gd name="T13" fmla="*/ 0 h 26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930" h="2601">
                <a:moveTo>
                  <a:pt x="965" y="0"/>
                </a:moveTo>
                <a:lnTo>
                  <a:pt x="0" y="0"/>
                </a:lnTo>
                <a:lnTo>
                  <a:pt x="0" y="2106"/>
                </a:lnTo>
                <a:lnTo>
                  <a:pt x="965" y="2600"/>
                </a:lnTo>
                <a:lnTo>
                  <a:pt x="1929" y="2106"/>
                </a:lnTo>
                <a:lnTo>
                  <a:pt x="1929" y="0"/>
                </a:lnTo>
                <a:lnTo>
                  <a:pt x="965" y="0"/>
                </a:lnTo>
              </a:path>
            </a:pathLst>
          </a:custGeom>
          <a:solidFill>
            <a:schemeClr val="accent6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675">
              <a:latin typeface="+mj-lt"/>
            </a:endParaRPr>
          </a:p>
        </p:txBody>
      </p:sp>
      <p:sp>
        <p:nvSpPr>
          <p:cNvPr id="12" name="Freeform 54">
            <a:extLst>
              <a:ext uri="{FF2B5EF4-FFF2-40B4-BE49-F238E27FC236}">
                <a16:creationId xmlns:a16="http://schemas.microsoft.com/office/drawing/2014/main" id="{73906FC1-22FC-481D-BC5A-976889D6DC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75995" y="2441008"/>
            <a:ext cx="427149" cy="535359"/>
          </a:xfrm>
          <a:custGeom>
            <a:avLst/>
            <a:gdLst>
              <a:gd name="T0" fmla="*/ 330 w 331"/>
              <a:gd name="T1" fmla="*/ 412 h 413"/>
              <a:gd name="T2" fmla="*/ 0 w 331"/>
              <a:gd name="T3" fmla="*/ 412 h 413"/>
              <a:gd name="T4" fmla="*/ 0 w 331"/>
              <a:gd name="T5" fmla="*/ 0 h 413"/>
              <a:gd name="T6" fmla="*/ 330 w 331"/>
              <a:gd name="T7" fmla="*/ 412 h 4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31" h="413">
                <a:moveTo>
                  <a:pt x="330" y="412"/>
                </a:moveTo>
                <a:lnTo>
                  <a:pt x="0" y="412"/>
                </a:lnTo>
                <a:lnTo>
                  <a:pt x="0" y="0"/>
                </a:lnTo>
                <a:lnTo>
                  <a:pt x="330" y="412"/>
                </a:lnTo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675">
              <a:latin typeface="+mj-lt"/>
            </a:endParaRPr>
          </a:p>
        </p:txBody>
      </p:sp>
      <p:sp>
        <p:nvSpPr>
          <p:cNvPr id="15" name="Freeform 53">
            <a:extLst>
              <a:ext uri="{FF2B5EF4-FFF2-40B4-BE49-F238E27FC236}">
                <a16:creationId xmlns:a16="http://schemas.microsoft.com/office/drawing/2014/main" id="{CBF3C026-B5EC-41D7-BE9F-166A94B690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28975" y="2443593"/>
            <a:ext cx="2494542" cy="3360227"/>
          </a:xfrm>
          <a:custGeom>
            <a:avLst/>
            <a:gdLst>
              <a:gd name="T0" fmla="*/ 965 w 1930"/>
              <a:gd name="T1" fmla="*/ 0 h 2601"/>
              <a:gd name="T2" fmla="*/ 0 w 1930"/>
              <a:gd name="T3" fmla="*/ 0 h 2601"/>
              <a:gd name="T4" fmla="*/ 0 w 1930"/>
              <a:gd name="T5" fmla="*/ 2106 h 2601"/>
              <a:gd name="T6" fmla="*/ 965 w 1930"/>
              <a:gd name="T7" fmla="*/ 2600 h 2601"/>
              <a:gd name="T8" fmla="*/ 1929 w 1930"/>
              <a:gd name="T9" fmla="*/ 2106 h 2601"/>
              <a:gd name="T10" fmla="*/ 1929 w 1930"/>
              <a:gd name="T11" fmla="*/ 0 h 2601"/>
              <a:gd name="T12" fmla="*/ 965 w 1930"/>
              <a:gd name="T13" fmla="*/ 0 h 26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930" h="2601">
                <a:moveTo>
                  <a:pt x="965" y="0"/>
                </a:moveTo>
                <a:lnTo>
                  <a:pt x="0" y="0"/>
                </a:lnTo>
                <a:lnTo>
                  <a:pt x="0" y="2106"/>
                </a:lnTo>
                <a:lnTo>
                  <a:pt x="965" y="2600"/>
                </a:lnTo>
                <a:lnTo>
                  <a:pt x="1929" y="2106"/>
                </a:lnTo>
                <a:lnTo>
                  <a:pt x="1929" y="0"/>
                </a:lnTo>
                <a:lnTo>
                  <a:pt x="965" y="0"/>
                </a:lnTo>
              </a:path>
            </a:pathLst>
          </a:custGeom>
          <a:solidFill>
            <a:schemeClr val="accent4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675" dirty="0">
              <a:latin typeface="+mj-lt"/>
            </a:endParaRPr>
          </a:p>
        </p:txBody>
      </p:sp>
      <p:sp>
        <p:nvSpPr>
          <p:cNvPr id="16" name="Freeform 54">
            <a:extLst>
              <a:ext uri="{FF2B5EF4-FFF2-40B4-BE49-F238E27FC236}">
                <a16:creationId xmlns:a16="http://schemas.microsoft.com/office/drawing/2014/main" id="{FC496C1B-3984-4E34-A7F1-132C49EA76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92739" y="2443592"/>
            <a:ext cx="427149" cy="535359"/>
          </a:xfrm>
          <a:custGeom>
            <a:avLst/>
            <a:gdLst>
              <a:gd name="T0" fmla="*/ 330 w 331"/>
              <a:gd name="T1" fmla="*/ 412 h 413"/>
              <a:gd name="T2" fmla="*/ 0 w 331"/>
              <a:gd name="T3" fmla="*/ 412 h 413"/>
              <a:gd name="T4" fmla="*/ 0 w 331"/>
              <a:gd name="T5" fmla="*/ 0 h 413"/>
              <a:gd name="T6" fmla="*/ 330 w 331"/>
              <a:gd name="T7" fmla="*/ 412 h 4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31" h="413">
                <a:moveTo>
                  <a:pt x="330" y="412"/>
                </a:moveTo>
                <a:lnTo>
                  <a:pt x="0" y="412"/>
                </a:lnTo>
                <a:lnTo>
                  <a:pt x="0" y="0"/>
                </a:lnTo>
                <a:lnTo>
                  <a:pt x="330" y="412"/>
                </a:lnTo>
              </a:path>
            </a:pathLst>
          </a:custGeom>
          <a:solidFill>
            <a:schemeClr val="accent4">
              <a:lumMod val="50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675">
              <a:latin typeface="+mj-lt"/>
            </a:endParaRPr>
          </a:p>
        </p:txBody>
      </p:sp>
      <p:sp>
        <p:nvSpPr>
          <p:cNvPr id="17" name="Freeform 53">
            <a:extLst>
              <a:ext uri="{FF2B5EF4-FFF2-40B4-BE49-F238E27FC236}">
                <a16:creationId xmlns:a16="http://schemas.microsoft.com/office/drawing/2014/main" id="{76697BD7-647A-43A1-B3E1-B14A7A31CF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13204" y="2442420"/>
            <a:ext cx="2494542" cy="3360227"/>
          </a:xfrm>
          <a:custGeom>
            <a:avLst/>
            <a:gdLst>
              <a:gd name="T0" fmla="*/ 965 w 1930"/>
              <a:gd name="T1" fmla="*/ 0 h 2601"/>
              <a:gd name="T2" fmla="*/ 0 w 1930"/>
              <a:gd name="T3" fmla="*/ 0 h 2601"/>
              <a:gd name="T4" fmla="*/ 0 w 1930"/>
              <a:gd name="T5" fmla="*/ 2106 h 2601"/>
              <a:gd name="T6" fmla="*/ 965 w 1930"/>
              <a:gd name="T7" fmla="*/ 2600 h 2601"/>
              <a:gd name="T8" fmla="*/ 1929 w 1930"/>
              <a:gd name="T9" fmla="*/ 2106 h 2601"/>
              <a:gd name="T10" fmla="*/ 1929 w 1930"/>
              <a:gd name="T11" fmla="*/ 0 h 2601"/>
              <a:gd name="T12" fmla="*/ 965 w 1930"/>
              <a:gd name="T13" fmla="*/ 0 h 26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930" h="2601">
                <a:moveTo>
                  <a:pt x="965" y="0"/>
                </a:moveTo>
                <a:lnTo>
                  <a:pt x="0" y="0"/>
                </a:lnTo>
                <a:lnTo>
                  <a:pt x="0" y="2106"/>
                </a:lnTo>
                <a:lnTo>
                  <a:pt x="965" y="2600"/>
                </a:lnTo>
                <a:lnTo>
                  <a:pt x="1929" y="2106"/>
                </a:lnTo>
                <a:lnTo>
                  <a:pt x="1929" y="0"/>
                </a:lnTo>
                <a:lnTo>
                  <a:pt x="965" y="0"/>
                </a:lnTo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  <a:effectLst/>
        </p:spPr>
        <p:txBody>
          <a:bodyPr wrap="none" anchor="ctr"/>
          <a:lstStyle/>
          <a:p>
            <a:endParaRPr lang="en-US" sz="675" dirty="0">
              <a:latin typeface="+mj-lt"/>
            </a:endParaRPr>
          </a:p>
        </p:txBody>
      </p:sp>
      <p:sp>
        <p:nvSpPr>
          <p:cNvPr id="18" name="Freeform 54">
            <a:extLst>
              <a:ext uri="{FF2B5EF4-FFF2-40B4-BE49-F238E27FC236}">
                <a16:creationId xmlns:a16="http://schemas.microsoft.com/office/drawing/2014/main" id="{D64A413C-7DA7-4B26-ABDD-2396749E01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90925" y="2442419"/>
            <a:ext cx="427149" cy="535359"/>
          </a:xfrm>
          <a:custGeom>
            <a:avLst/>
            <a:gdLst>
              <a:gd name="T0" fmla="*/ 330 w 331"/>
              <a:gd name="T1" fmla="*/ 412 h 413"/>
              <a:gd name="T2" fmla="*/ 0 w 331"/>
              <a:gd name="T3" fmla="*/ 412 h 413"/>
              <a:gd name="T4" fmla="*/ 0 w 331"/>
              <a:gd name="T5" fmla="*/ 0 h 413"/>
              <a:gd name="T6" fmla="*/ 330 w 331"/>
              <a:gd name="T7" fmla="*/ 412 h 4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31" h="413">
                <a:moveTo>
                  <a:pt x="330" y="412"/>
                </a:moveTo>
                <a:lnTo>
                  <a:pt x="0" y="412"/>
                </a:lnTo>
                <a:lnTo>
                  <a:pt x="0" y="0"/>
                </a:lnTo>
                <a:lnTo>
                  <a:pt x="330" y="412"/>
                </a:lnTo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675">
              <a:latin typeface="+mj-lt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C4C25F1-EBB0-46DE-96FB-953F5C881497}"/>
              </a:ext>
            </a:extLst>
          </p:cNvPr>
          <p:cNvSpPr txBox="1"/>
          <p:nvPr/>
        </p:nvSpPr>
        <p:spPr bwMode="auto">
          <a:xfrm>
            <a:off x="2284254" y="2715698"/>
            <a:ext cx="1542899" cy="3847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lvl="0" algn="ctr"/>
            <a:r>
              <a:rPr lang="tr-TR" sz="2500" b="1" dirty="0">
                <a:solidFill>
                  <a:schemeClr val="bg1"/>
                </a:solidFill>
                <a:latin typeface="+mj-lt"/>
                <a:ea typeface="EverSlide Office" charset="0"/>
                <a:cs typeface="EverSlide Office" charset="0"/>
              </a:rPr>
              <a:t>Range</a:t>
            </a:r>
            <a:endParaRPr lang="en-US" sz="2500" b="1" dirty="0">
              <a:solidFill>
                <a:schemeClr val="bg1"/>
              </a:solidFill>
              <a:latin typeface="+mj-lt"/>
              <a:ea typeface="EverSlide Office" charset="0"/>
              <a:cs typeface="EverSlide Office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A11F5A6-3D54-4E28-9D67-89EB9C513649}"/>
              </a:ext>
            </a:extLst>
          </p:cNvPr>
          <p:cNvSpPr txBox="1"/>
          <p:nvPr/>
        </p:nvSpPr>
        <p:spPr bwMode="auto">
          <a:xfrm>
            <a:off x="4778796" y="2505912"/>
            <a:ext cx="2127517" cy="76944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lvl="0" algn="ctr"/>
            <a:r>
              <a:rPr lang="tr-TR" sz="2500" b="1" dirty="0">
                <a:solidFill>
                  <a:schemeClr val="bg1"/>
                </a:solidFill>
                <a:latin typeface="+mj-lt"/>
                <a:ea typeface="linea-basic-10" charset="0"/>
                <a:cs typeface="linea-basic-10" charset="0"/>
              </a:rPr>
              <a:t>Power Consumption</a:t>
            </a:r>
            <a:endParaRPr lang="en-US" sz="2500" b="1" dirty="0">
              <a:solidFill>
                <a:schemeClr val="bg1"/>
              </a:solidFill>
              <a:latin typeface="+mj-lt"/>
              <a:ea typeface="EverSlide Office" charset="0"/>
              <a:cs typeface="EverSlide Office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3BA2786-CC8B-4E3D-A0F2-2DC71C619C11}"/>
              </a:ext>
            </a:extLst>
          </p:cNvPr>
          <p:cNvSpPr txBox="1"/>
          <p:nvPr/>
        </p:nvSpPr>
        <p:spPr bwMode="auto">
          <a:xfrm>
            <a:off x="7516907" y="2531173"/>
            <a:ext cx="2287133" cy="76944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lvl="0" algn="ctr"/>
            <a:r>
              <a:rPr lang="tr-TR" sz="2500" b="1" dirty="0">
                <a:solidFill>
                  <a:schemeClr val="bg1"/>
                </a:solidFill>
                <a:latin typeface="+mj-lt"/>
                <a:ea typeface="EverSlide Office" charset="0"/>
                <a:cs typeface="EverSlide Office" charset="0"/>
              </a:rPr>
              <a:t>Transmission Delay</a:t>
            </a:r>
            <a:endParaRPr lang="en-US" sz="2500" b="1" dirty="0">
              <a:solidFill>
                <a:schemeClr val="bg1"/>
              </a:solidFill>
              <a:latin typeface="+mj-lt"/>
              <a:ea typeface="EverSlide Office" charset="0"/>
              <a:cs typeface="EverSlide Office" charset="0"/>
            </a:endParaRPr>
          </a:p>
        </p:txBody>
      </p:sp>
      <p:sp>
        <p:nvSpPr>
          <p:cNvPr id="27" name="Shape 2554">
            <a:extLst>
              <a:ext uri="{FF2B5EF4-FFF2-40B4-BE49-F238E27FC236}">
                <a16:creationId xmlns:a16="http://schemas.microsoft.com/office/drawing/2014/main" id="{34EDC522-6DCF-43AA-9E1C-6C737F627492}"/>
              </a:ext>
            </a:extLst>
          </p:cNvPr>
          <p:cNvSpPr/>
          <p:nvPr/>
        </p:nvSpPr>
        <p:spPr>
          <a:xfrm>
            <a:off x="8311995" y="1771665"/>
            <a:ext cx="696959" cy="6335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55" y="18900"/>
                </a:moveTo>
                <a:cubicBezTo>
                  <a:pt x="7279" y="18900"/>
                  <a:pt x="6684" y="18827"/>
                  <a:pt x="6086" y="18683"/>
                </a:cubicBezTo>
                <a:cubicBezTo>
                  <a:pt x="6017" y="18666"/>
                  <a:pt x="5946" y="18658"/>
                  <a:pt x="5876" y="18658"/>
                </a:cubicBezTo>
                <a:cubicBezTo>
                  <a:pt x="5756" y="18658"/>
                  <a:pt x="5636" y="18682"/>
                  <a:pt x="5523" y="18729"/>
                </a:cubicBezTo>
                <a:lnTo>
                  <a:pt x="2957" y="19815"/>
                </a:lnTo>
                <a:lnTo>
                  <a:pt x="3365" y="18243"/>
                </a:lnTo>
                <a:cubicBezTo>
                  <a:pt x="3474" y="17827"/>
                  <a:pt x="3345" y="17380"/>
                  <a:pt x="3039" y="17108"/>
                </a:cubicBezTo>
                <a:cubicBezTo>
                  <a:pt x="1712" y="15926"/>
                  <a:pt x="982" y="14358"/>
                  <a:pt x="982" y="12690"/>
                </a:cubicBezTo>
                <a:cubicBezTo>
                  <a:pt x="982" y="9266"/>
                  <a:pt x="4065" y="6480"/>
                  <a:pt x="7855" y="6480"/>
                </a:cubicBezTo>
                <a:cubicBezTo>
                  <a:pt x="11644" y="6480"/>
                  <a:pt x="14727" y="9266"/>
                  <a:pt x="14727" y="12690"/>
                </a:cubicBezTo>
                <a:cubicBezTo>
                  <a:pt x="14727" y="16114"/>
                  <a:pt x="11644" y="18900"/>
                  <a:pt x="7855" y="18900"/>
                </a:cubicBezTo>
                <a:moveTo>
                  <a:pt x="7855" y="5400"/>
                </a:moveTo>
                <a:cubicBezTo>
                  <a:pt x="3517" y="5400"/>
                  <a:pt x="0" y="8664"/>
                  <a:pt x="0" y="12690"/>
                </a:cubicBezTo>
                <a:cubicBezTo>
                  <a:pt x="0" y="14758"/>
                  <a:pt x="932" y="16620"/>
                  <a:pt x="2422" y="17947"/>
                </a:cubicBezTo>
                <a:lnTo>
                  <a:pt x="1473" y="21600"/>
                </a:lnTo>
                <a:lnTo>
                  <a:pt x="5876" y="19738"/>
                </a:lnTo>
                <a:cubicBezTo>
                  <a:pt x="6509" y="19891"/>
                  <a:pt x="7169" y="19980"/>
                  <a:pt x="7855" y="19980"/>
                </a:cubicBezTo>
                <a:cubicBezTo>
                  <a:pt x="12192" y="19980"/>
                  <a:pt x="15709" y="16716"/>
                  <a:pt x="15709" y="12690"/>
                </a:cubicBezTo>
                <a:cubicBezTo>
                  <a:pt x="15709" y="8664"/>
                  <a:pt x="12192" y="5400"/>
                  <a:pt x="7855" y="5400"/>
                </a:cubicBezTo>
                <a:moveTo>
                  <a:pt x="21600" y="7290"/>
                </a:moveTo>
                <a:cubicBezTo>
                  <a:pt x="21600" y="3264"/>
                  <a:pt x="18084" y="0"/>
                  <a:pt x="13745" y="0"/>
                </a:cubicBezTo>
                <a:cubicBezTo>
                  <a:pt x="10506" y="0"/>
                  <a:pt x="7725" y="1821"/>
                  <a:pt x="6525" y="4422"/>
                </a:cubicBezTo>
                <a:cubicBezTo>
                  <a:pt x="6912" y="4367"/>
                  <a:pt x="7306" y="4332"/>
                  <a:pt x="7708" y="4326"/>
                </a:cubicBezTo>
                <a:cubicBezTo>
                  <a:pt x="8875" y="2394"/>
                  <a:pt x="11143" y="1080"/>
                  <a:pt x="13745" y="1080"/>
                </a:cubicBezTo>
                <a:cubicBezTo>
                  <a:pt x="17535" y="1080"/>
                  <a:pt x="20618" y="3866"/>
                  <a:pt x="20618" y="7290"/>
                </a:cubicBezTo>
                <a:cubicBezTo>
                  <a:pt x="20618" y="8958"/>
                  <a:pt x="19888" y="10526"/>
                  <a:pt x="18561" y="11707"/>
                </a:cubicBezTo>
                <a:cubicBezTo>
                  <a:pt x="18255" y="11980"/>
                  <a:pt x="18126" y="12428"/>
                  <a:pt x="18234" y="12843"/>
                </a:cubicBezTo>
                <a:lnTo>
                  <a:pt x="18643" y="14415"/>
                </a:lnTo>
                <a:lnTo>
                  <a:pt x="16613" y="13556"/>
                </a:lnTo>
                <a:cubicBezTo>
                  <a:pt x="16573" y="13922"/>
                  <a:pt x="16500" y="14278"/>
                  <a:pt x="16411" y="14628"/>
                </a:cubicBezTo>
                <a:lnTo>
                  <a:pt x="20127" y="16200"/>
                </a:lnTo>
                <a:lnTo>
                  <a:pt x="19178" y="12547"/>
                </a:lnTo>
                <a:cubicBezTo>
                  <a:pt x="20669" y="11220"/>
                  <a:pt x="21600" y="9358"/>
                  <a:pt x="21600" y="729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28" name="Shape 2587">
            <a:extLst>
              <a:ext uri="{FF2B5EF4-FFF2-40B4-BE49-F238E27FC236}">
                <a16:creationId xmlns:a16="http://schemas.microsoft.com/office/drawing/2014/main" id="{7EE9C49E-93F9-4530-BDEB-5B5C13469575}"/>
              </a:ext>
            </a:extLst>
          </p:cNvPr>
          <p:cNvSpPr/>
          <p:nvPr/>
        </p:nvSpPr>
        <p:spPr>
          <a:xfrm>
            <a:off x="2763869" y="1810994"/>
            <a:ext cx="523259" cy="5232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30" name="Shape 2617">
            <a:extLst>
              <a:ext uri="{FF2B5EF4-FFF2-40B4-BE49-F238E27FC236}">
                <a16:creationId xmlns:a16="http://schemas.microsoft.com/office/drawing/2014/main" id="{E810944D-8E2E-4312-B1BB-233954BBFE3F}"/>
              </a:ext>
            </a:extLst>
          </p:cNvPr>
          <p:cNvSpPr/>
          <p:nvPr/>
        </p:nvSpPr>
        <p:spPr>
          <a:xfrm>
            <a:off x="5513579" y="1798405"/>
            <a:ext cx="725331" cy="5935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457" y="20400"/>
                </a:moveTo>
                <a:cubicBezTo>
                  <a:pt x="4686" y="18711"/>
                  <a:pt x="5897" y="18036"/>
                  <a:pt x="7134" y="17493"/>
                </a:cubicBezTo>
                <a:lnTo>
                  <a:pt x="7173" y="17477"/>
                </a:lnTo>
                <a:cubicBezTo>
                  <a:pt x="8055" y="17190"/>
                  <a:pt x="9626" y="16039"/>
                  <a:pt x="9626" y="13569"/>
                </a:cubicBezTo>
                <a:cubicBezTo>
                  <a:pt x="9626" y="11474"/>
                  <a:pt x="8932" y="10452"/>
                  <a:pt x="8558" y="9902"/>
                </a:cubicBezTo>
                <a:cubicBezTo>
                  <a:pt x="8484" y="9791"/>
                  <a:pt x="8394" y="9649"/>
                  <a:pt x="8414" y="9680"/>
                </a:cubicBezTo>
                <a:cubicBezTo>
                  <a:pt x="8384" y="9599"/>
                  <a:pt x="8237" y="9129"/>
                  <a:pt x="8449" y="8035"/>
                </a:cubicBezTo>
                <a:cubicBezTo>
                  <a:pt x="8549" y="7522"/>
                  <a:pt x="8380" y="7241"/>
                  <a:pt x="8380" y="7241"/>
                </a:cubicBezTo>
                <a:cubicBezTo>
                  <a:pt x="8112" y="6505"/>
                  <a:pt x="7614" y="5133"/>
                  <a:pt x="7988" y="4025"/>
                </a:cubicBezTo>
                <a:cubicBezTo>
                  <a:pt x="8490" y="2492"/>
                  <a:pt x="8935" y="2190"/>
                  <a:pt x="9741" y="1747"/>
                </a:cubicBezTo>
                <a:cubicBezTo>
                  <a:pt x="9788" y="1721"/>
                  <a:pt x="9834" y="1691"/>
                  <a:pt x="9877" y="1657"/>
                </a:cubicBezTo>
                <a:cubicBezTo>
                  <a:pt x="10029" y="1535"/>
                  <a:pt x="10674" y="1200"/>
                  <a:pt x="11403" y="1200"/>
                </a:cubicBezTo>
                <a:cubicBezTo>
                  <a:pt x="11768" y="1200"/>
                  <a:pt x="12075" y="1285"/>
                  <a:pt x="12318" y="1454"/>
                </a:cubicBezTo>
                <a:cubicBezTo>
                  <a:pt x="12610" y="1655"/>
                  <a:pt x="12890" y="2039"/>
                  <a:pt x="13313" y="3271"/>
                </a:cubicBezTo>
                <a:cubicBezTo>
                  <a:pt x="14101" y="5469"/>
                  <a:pt x="13602" y="6698"/>
                  <a:pt x="13350" y="7124"/>
                </a:cubicBezTo>
                <a:cubicBezTo>
                  <a:pt x="13183" y="7407"/>
                  <a:pt x="13126" y="7764"/>
                  <a:pt x="13191" y="8102"/>
                </a:cubicBezTo>
                <a:cubicBezTo>
                  <a:pt x="13386" y="9109"/>
                  <a:pt x="13260" y="9534"/>
                  <a:pt x="13227" y="9619"/>
                </a:cubicBezTo>
                <a:cubicBezTo>
                  <a:pt x="13219" y="9631"/>
                  <a:pt x="13101" y="9814"/>
                  <a:pt x="13041" y="9902"/>
                </a:cubicBezTo>
                <a:cubicBezTo>
                  <a:pt x="12668" y="10452"/>
                  <a:pt x="11973" y="11474"/>
                  <a:pt x="11973" y="13569"/>
                </a:cubicBezTo>
                <a:cubicBezTo>
                  <a:pt x="11973" y="16039"/>
                  <a:pt x="13545" y="17190"/>
                  <a:pt x="14427" y="17477"/>
                </a:cubicBezTo>
                <a:lnTo>
                  <a:pt x="14466" y="17493"/>
                </a:lnTo>
                <a:cubicBezTo>
                  <a:pt x="15703" y="18036"/>
                  <a:pt x="16914" y="18711"/>
                  <a:pt x="17143" y="20400"/>
                </a:cubicBezTo>
                <a:cubicBezTo>
                  <a:pt x="17143" y="20400"/>
                  <a:pt x="4457" y="20400"/>
                  <a:pt x="4457" y="20400"/>
                </a:cubicBezTo>
                <a:close/>
                <a:moveTo>
                  <a:pt x="14715" y="16328"/>
                </a:moveTo>
                <a:cubicBezTo>
                  <a:pt x="14715" y="16328"/>
                  <a:pt x="12955" y="15815"/>
                  <a:pt x="12955" y="13569"/>
                </a:cubicBezTo>
                <a:cubicBezTo>
                  <a:pt x="12955" y="11596"/>
                  <a:pt x="13678" y="10901"/>
                  <a:pt x="13957" y="10421"/>
                </a:cubicBezTo>
                <a:cubicBezTo>
                  <a:pt x="13957" y="10421"/>
                  <a:pt x="14531" y="9807"/>
                  <a:pt x="14146" y="7826"/>
                </a:cubicBezTo>
                <a:cubicBezTo>
                  <a:pt x="14787" y="6740"/>
                  <a:pt x="14995" y="4972"/>
                  <a:pt x="14211" y="2789"/>
                </a:cubicBezTo>
                <a:cubicBezTo>
                  <a:pt x="13774" y="1514"/>
                  <a:pt x="13389" y="815"/>
                  <a:pt x="12801" y="409"/>
                </a:cubicBezTo>
                <a:cubicBezTo>
                  <a:pt x="12370" y="110"/>
                  <a:pt x="11880" y="0"/>
                  <a:pt x="11403" y="0"/>
                </a:cubicBezTo>
                <a:cubicBezTo>
                  <a:pt x="10516" y="0"/>
                  <a:pt x="9675" y="384"/>
                  <a:pt x="9339" y="653"/>
                </a:cubicBezTo>
                <a:cubicBezTo>
                  <a:pt x="8357" y="1192"/>
                  <a:pt x="7697" y="1688"/>
                  <a:pt x="7077" y="3579"/>
                </a:cubicBezTo>
                <a:cubicBezTo>
                  <a:pt x="6540" y="5168"/>
                  <a:pt x="7179" y="6892"/>
                  <a:pt x="7494" y="7758"/>
                </a:cubicBezTo>
                <a:cubicBezTo>
                  <a:pt x="7110" y="9740"/>
                  <a:pt x="7642" y="10421"/>
                  <a:pt x="7642" y="10421"/>
                </a:cubicBezTo>
                <a:cubicBezTo>
                  <a:pt x="7922" y="10901"/>
                  <a:pt x="8644" y="11596"/>
                  <a:pt x="8644" y="13569"/>
                </a:cubicBezTo>
                <a:cubicBezTo>
                  <a:pt x="8644" y="15815"/>
                  <a:pt x="6885" y="16328"/>
                  <a:pt x="6885" y="16328"/>
                </a:cubicBezTo>
                <a:cubicBezTo>
                  <a:pt x="5768" y="16819"/>
                  <a:pt x="3436" y="17760"/>
                  <a:pt x="3436" y="21000"/>
                </a:cubicBezTo>
                <a:cubicBezTo>
                  <a:pt x="3436" y="21000"/>
                  <a:pt x="3436" y="21600"/>
                  <a:pt x="3927" y="21600"/>
                </a:cubicBezTo>
                <a:lnTo>
                  <a:pt x="17673" y="21600"/>
                </a:lnTo>
                <a:cubicBezTo>
                  <a:pt x="18164" y="21600"/>
                  <a:pt x="18164" y="21000"/>
                  <a:pt x="18164" y="21000"/>
                </a:cubicBezTo>
                <a:cubicBezTo>
                  <a:pt x="18164" y="17760"/>
                  <a:pt x="15832" y="16819"/>
                  <a:pt x="14715" y="16328"/>
                </a:cubicBezTo>
                <a:moveTo>
                  <a:pt x="19516" y="15006"/>
                </a:moveTo>
                <a:cubicBezTo>
                  <a:pt x="19516" y="15006"/>
                  <a:pt x="18416" y="14701"/>
                  <a:pt x="18416" y="12954"/>
                </a:cubicBezTo>
                <a:cubicBezTo>
                  <a:pt x="18416" y="11419"/>
                  <a:pt x="18794" y="10879"/>
                  <a:pt x="19017" y="10506"/>
                </a:cubicBezTo>
                <a:cubicBezTo>
                  <a:pt x="19017" y="10506"/>
                  <a:pt x="19443" y="9975"/>
                  <a:pt x="19136" y="8435"/>
                </a:cubicBezTo>
                <a:cubicBezTo>
                  <a:pt x="19388" y="7760"/>
                  <a:pt x="19900" y="6419"/>
                  <a:pt x="19470" y="5184"/>
                </a:cubicBezTo>
                <a:cubicBezTo>
                  <a:pt x="18974" y="3714"/>
                  <a:pt x="18645" y="3327"/>
                  <a:pt x="17860" y="2908"/>
                </a:cubicBezTo>
                <a:cubicBezTo>
                  <a:pt x="17591" y="2699"/>
                  <a:pt x="16918" y="2400"/>
                  <a:pt x="16208" y="2400"/>
                </a:cubicBezTo>
                <a:cubicBezTo>
                  <a:pt x="15873" y="2400"/>
                  <a:pt x="15531" y="2473"/>
                  <a:pt x="15218" y="2647"/>
                </a:cubicBezTo>
                <a:cubicBezTo>
                  <a:pt x="15343" y="3035"/>
                  <a:pt x="15449" y="3420"/>
                  <a:pt x="15525" y="3799"/>
                </a:cubicBezTo>
                <a:cubicBezTo>
                  <a:pt x="15537" y="3790"/>
                  <a:pt x="15550" y="3779"/>
                  <a:pt x="15563" y="3770"/>
                </a:cubicBezTo>
                <a:cubicBezTo>
                  <a:pt x="15730" y="3657"/>
                  <a:pt x="15948" y="3600"/>
                  <a:pt x="16208" y="3600"/>
                </a:cubicBezTo>
                <a:cubicBezTo>
                  <a:pt x="16716" y="3600"/>
                  <a:pt x="17211" y="3825"/>
                  <a:pt x="17332" y="3919"/>
                </a:cubicBezTo>
                <a:cubicBezTo>
                  <a:pt x="17375" y="3953"/>
                  <a:pt x="17421" y="3983"/>
                  <a:pt x="17467" y="4008"/>
                </a:cubicBezTo>
                <a:cubicBezTo>
                  <a:pt x="17950" y="4265"/>
                  <a:pt x="18131" y="4362"/>
                  <a:pt x="18562" y="5641"/>
                </a:cubicBezTo>
                <a:cubicBezTo>
                  <a:pt x="18822" y="6387"/>
                  <a:pt x="18452" y="7378"/>
                  <a:pt x="18253" y="7911"/>
                </a:cubicBezTo>
                <a:cubicBezTo>
                  <a:pt x="18161" y="8156"/>
                  <a:pt x="18130" y="8457"/>
                  <a:pt x="18182" y="8718"/>
                </a:cubicBezTo>
                <a:cubicBezTo>
                  <a:pt x="18316" y="9392"/>
                  <a:pt x="18254" y="9706"/>
                  <a:pt x="18232" y="9784"/>
                </a:cubicBezTo>
                <a:cubicBezTo>
                  <a:pt x="18230" y="9788"/>
                  <a:pt x="18227" y="9793"/>
                  <a:pt x="18224" y="9798"/>
                </a:cubicBezTo>
                <a:lnTo>
                  <a:pt x="18191" y="9853"/>
                </a:lnTo>
                <a:cubicBezTo>
                  <a:pt x="17926" y="10290"/>
                  <a:pt x="17434" y="11106"/>
                  <a:pt x="17434" y="12954"/>
                </a:cubicBezTo>
                <a:cubicBezTo>
                  <a:pt x="17434" y="15019"/>
                  <a:pt x="18570" y="15933"/>
                  <a:pt x="19229" y="16155"/>
                </a:cubicBezTo>
                <a:cubicBezTo>
                  <a:pt x="19856" y="16429"/>
                  <a:pt x="20435" y="16859"/>
                  <a:pt x="20582" y="17999"/>
                </a:cubicBezTo>
                <a:lnTo>
                  <a:pt x="18459" y="18000"/>
                </a:lnTo>
                <a:cubicBezTo>
                  <a:pt x="18647" y="18353"/>
                  <a:pt x="18802" y="18755"/>
                  <a:pt x="18920" y="19200"/>
                </a:cubicBezTo>
                <a:lnTo>
                  <a:pt x="21109" y="19199"/>
                </a:lnTo>
                <a:cubicBezTo>
                  <a:pt x="21600" y="19199"/>
                  <a:pt x="21600" y="18599"/>
                  <a:pt x="21600" y="18599"/>
                </a:cubicBezTo>
                <a:cubicBezTo>
                  <a:pt x="21600" y="16199"/>
                  <a:pt x="20410" y="15388"/>
                  <a:pt x="19516" y="15006"/>
                </a:cubicBezTo>
                <a:moveTo>
                  <a:pt x="2371" y="16155"/>
                </a:moveTo>
                <a:cubicBezTo>
                  <a:pt x="3030" y="15933"/>
                  <a:pt x="4166" y="15019"/>
                  <a:pt x="4166" y="12954"/>
                </a:cubicBezTo>
                <a:cubicBezTo>
                  <a:pt x="4166" y="11106"/>
                  <a:pt x="3673" y="10290"/>
                  <a:pt x="3409" y="9853"/>
                </a:cubicBezTo>
                <a:lnTo>
                  <a:pt x="3376" y="9798"/>
                </a:lnTo>
                <a:cubicBezTo>
                  <a:pt x="3373" y="9793"/>
                  <a:pt x="3370" y="9788"/>
                  <a:pt x="3367" y="9784"/>
                </a:cubicBezTo>
                <a:cubicBezTo>
                  <a:pt x="3346" y="9706"/>
                  <a:pt x="3283" y="9392"/>
                  <a:pt x="3418" y="8718"/>
                </a:cubicBezTo>
                <a:cubicBezTo>
                  <a:pt x="3470" y="8457"/>
                  <a:pt x="3439" y="8156"/>
                  <a:pt x="3347" y="7911"/>
                </a:cubicBezTo>
                <a:cubicBezTo>
                  <a:pt x="3148" y="7378"/>
                  <a:pt x="2778" y="6387"/>
                  <a:pt x="3038" y="5641"/>
                </a:cubicBezTo>
                <a:cubicBezTo>
                  <a:pt x="3469" y="4362"/>
                  <a:pt x="3649" y="4265"/>
                  <a:pt x="4133" y="4008"/>
                </a:cubicBezTo>
                <a:cubicBezTo>
                  <a:pt x="4180" y="3983"/>
                  <a:pt x="4225" y="3953"/>
                  <a:pt x="4268" y="3919"/>
                </a:cubicBezTo>
                <a:cubicBezTo>
                  <a:pt x="4389" y="3825"/>
                  <a:pt x="4884" y="3600"/>
                  <a:pt x="5392" y="3600"/>
                </a:cubicBezTo>
                <a:cubicBezTo>
                  <a:pt x="5636" y="3600"/>
                  <a:pt x="5839" y="3655"/>
                  <a:pt x="6002" y="3755"/>
                </a:cubicBezTo>
                <a:cubicBezTo>
                  <a:pt x="6045" y="3548"/>
                  <a:pt x="6096" y="3341"/>
                  <a:pt x="6165" y="3134"/>
                </a:cubicBezTo>
                <a:cubicBezTo>
                  <a:pt x="6225" y="2950"/>
                  <a:pt x="6289" y="2793"/>
                  <a:pt x="6351" y="2630"/>
                </a:cubicBezTo>
                <a:cubicBezTo>
                  <a:pt x="6046" y="2468"/>
                  <a:pt x="5716" y="2400"/>
                  <a:pt x="5392" y="2400"/>
                </a:cubicBezTo>
                <a:cubicBezTo>
                  <a:pt x="4682" y="2400"/>
                  <a:pt x="4009" y="2699"/>
                  <a:pt x="3740" y="2908"/>
                </a:cubicBezTo>
                <a:cubicBezTo>
                  <a:pt x="2955" y="3327"/>
                  <a:pt x="2625" y="3714"/>
                  <a:pt x="2130" y="5184"/>
                </a:cubicBezTo>
                <a:cubicBezTo>
                  <a:pt x="1700" y="6419"/>
                  <a:pt x="2212" y="7760"/>
                  <a:pt x="2464" y="8435"/>
                </a:cubicBezTo>
                <a:cubicBezTo>
                  <a:pt x="2156" y="9975"/>
                  <a:pt x="2583" y="10506"/>
                  <a:pt x="2583" y="10506"/>
                </a:cubicBezTo>
                <a:cubicBezTo>
                  <a:pt x="2806" y="10879"/>
                  <a:pt x="3185" y="11419"/>
                  <a:pt x="3185" y="12954"/>
                </a:cubicBezTo>
                <a:cubicBezTo>
                  <a:pt x="3185" y="14701"/>
                  <a:pt x="2084" y="15006"/>
                  <a:pt x="2084" y="15006"/>
                </a:cubicBezTo>
                <a:cubicBezTo>
                  <a:pt x="1191" y="15388"/>
                  <a:pt x="0" y="16199"/>
                  <a:pt x="0" y="18599"/>
                </a:cubicBezTo>
                <a:cubicBezTo>
                  <a:pt x="0" y="18599"/>
                  <a:pt x="0" y="19199"/>
                  <a:pt x="491" y="19199"/>
                </a:cubicBezTo>
                <a:lnTo>
                  <a:pt x="2680" y="19200"/>
                </a:lnTo>
                <a:cubicBezTo>
                  <a:pt x="2798" y="18755"/>
                  <a:pt x="2952" y="18353"/>
                  <a:pt x="3141" y="18000"/>
                </a:cubicBezTo>
                <a:lnTo>
                  <a:pt x="1018" y="17999"/>
                </a:lnTo>
                <a:cubicBezTo>
                  <a:pt x="1165" y="16859"/>
                  <a:pt x="1744" y="16429"/>
                  <a:pt x="2371" y="16155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B67B06-77F6-4F21-9636-6119CD63120C}"/>
              </a:ext>
            </a:extLst>
          </p:cNvPr>
          <p:cNvSpPr txBox="1"/>
          <p:nvPr/>
        </p:nvSpPr>
        <p:spPr>
          <a:xfrm>
            <a:off x="4628736" y="3309391"/>
            <a:ext cx="249115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/>
              <a:t> Perfect–&gt; 30 min of operation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/>
              <a:t>Sufficient -&gt; 15 min of operation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/>
              <a:t>Poor -&gt; 5 min of operation</a:t>
            </a:r>
          </a:p>
          <a:p>
            <a:r>
              <a:rPr lang="tr-TR" dirty="0"/>
              <a:t>     </a:t>
            </a:r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EEA018F-9221-4D6D-A4A2-DD48ED8056AF}"/>
              </a:ext>
            </a:extLst>
          </p:cNvPr>
          <p:cNvSpPr txBox="1"/>
          <p:nvPr/>
        </p:nvSpPr>
        <p:spPr>
          <a:xfrm>
            <a:off x="7442269" y="3229351"/>
            <a:ext cx="249115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/>
              <a:t>Perfect–&gt; 100 ms delay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/>
              <a:t>Good -&gt; 400 ms delay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/>
              <a:t>Sufficient-&gt; 600 ms delay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/>
              <a:t>Poor-&gt; 1 sec delay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9B25BE4-DAB8-4FF0-83EC-32F2D39820F4}"/>
              </a:ext>
            </a:extLst>
          </p:cNvPr>
          <p:cNvSpPr txBox="1"/>
          <p:nvPr/>
        </p:nvSpPr>
        <p:spPr>
          <a:xfrm>
            <a:off x="1855947" y="3183233"/>
            <a:ext cx="249115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/>
              <a:t>Perfect–&gt;more than 30m indoor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/>
              <a:t>Sufficient-&gt; 30 m indoor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/>
              <a:t>Poor/Failure-&gt; less than 30 m indoor</a:t>
            </a:r>
          </a:p>
        </p:txBody>
      </p:sp>
    </p:spTree>
    <p:extLst>
      <p:ext uri="{BB962C8B-B14F-4D97-AF65-F5344CB8AC3E}">
        <p14:creationId xmlns:p14="http://schemas.microsoft.com/office/powerpoint/2010/main" val="38541084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407</TotalTime>
  <Words>362</Words>
  <Application>Microsoft Office PowerPoint</Application>
  <PresentationFormat>Widescreen</PresentationFormat>
  <Paragraphs>127</Paragraphs>
  <Slides>39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4" baseType="lpstr">
      <vt:lpstr>Arial</vt:lpstr>
      <vt:lpstr>Calibri</vt:lpstr>
      <vt:lpstr>Calibri Light</vt:lpstr>
      <vt:lpstr>Gill Sans</vt:lpstr>
      <vt:lpstr>Office Theme</vt:lpstr>
      <vt:lpstr>CONCEPTUAL DESIGN PRESENTATION Devices Trying to Score in Each Others’ Goals</vt:lpstr>
      <vt:lpstr>CEO FATMA NUR ARABACI</vt:lpstr>
      <vt:lpstr>Presentation Outline</vt:lpstr>
      <vt:lpstr>COMPANY PROFILE Shareholders</vt:lpstr>
      <vt:lpstr>PowerPoint Presentation</vt:lpstr>
      <vt:lpstr>PROBLEM STATEMENT</vt:lpstr>
      <vt:lpstr>PowerPoint Presentation</vt:lpstr>
      <vt:lpstr>PROBLEM STATEMENT Requirements &amp; Constraints</vt:lpstr>
      <vt:lpstr>OBJECTIVES Performance Related Objectives</vt:lpstr>
      <vt:lpstr>CMO BERKAY GÖKSU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CTO FURKAN BAHADIR ELİK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CFO AYCAN BEYENİR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COO İREM COŞKUN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Contact Us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CONCEPTUAL DESIGN PRESENTATION</dc:title>
  <dc:creator>Fato</dc:creator>
  <cp:lastModifiedBy>Fato</cp:lastModifiedBy>
  <cp:revision>63</cp:revision>
  <dcterms:created xsi:type="dcterms:W3CDTF">2018-12-25T08:01:41Z</dcterms:created>
  <dcterms:modified xsi:type="dcterms:W3CDTF">2018-12-26T21:07:45Z</dcterms:modified>
</cp:coreProperties>
</file>